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22F1EE-25E0-4572-B0BC-22505CEF8B7C}">
  <a:tblStyle styleId="{6722F1EE-25E0-4572-B0BC-22505CEF8B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3a20df8ae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Ethan</a:t>
            </a:r>
            <a:endParaRPr/>
          </a:p>
        </p:txBody>
      </p:sp>
      <p:sp>
        <p:nvSpPr>
          <p:cNvPr id="142" name="Google Shape;142;g313a20df8ae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7cea286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7cea286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3a20df8ae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13a20df8ae_4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3a20df8ae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13a20df8ae_4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3a20df8ae_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3a20df8ae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3a20df8ae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3a20df8ae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3a20df8ae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13a20df8ae_4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3a20df8ae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13a20df8ae_0_4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3a20df8ae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13a20df8ae_0_4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3a20df8ae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313a20df8ae_0_4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3a20df8ae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13a20df8ae_0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3a20df8ae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Adrian</a:t>
            </a:r>
            <a:endParaRPr/>
          </a:p>
        </p:txBody>
      </p:sp>
      <p:sp>
        <p:nvSpPr>
          <p:cNvPr id="149" name="Google Shape;149;g313a20df8ae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3a20df8ae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Jaishil</a:t>
            </a:r>
            <a:endParaRPr/>
          </a:p>
        </p:txBody>
      </p:sp>
      <p:sp>
        <p:nvSpPr>
          <p:cNvPr id="339" name="Google Shape;339;g313a20df8ae_0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3a20df8ae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Ethan</a:t>
            </a:r>
            <a:endParaRPr/>
          </a:p>
        </p:txBody>
      </p:sp>
      <p:sp>
        <p:nvSpPr>
          <p:cNvPr id="160" name="Google Shape;160;g313a20df8ae_0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3a20df8ae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313a20df8ae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3a20df8ae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13a20df8ae_3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3a20df8ae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313a20df8ae_2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3a20df8a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13a20df8ae_2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3a20df8a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3a20df8a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3a20df8a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3a20df8ae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 type="body"/>
          </p:nvPr>
        </p:nvSpPr>
        <p:spPr>
          <a:xfrm>
            <a:off x="457200" y="1536953"/>
            <a:ext cx="8229600" cy="3057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descr="DLCOE_logo_HWHT.png" id="68" name="Google Shape;68;p15"/>
          <p:cNvPicPr preferRelativeResize="0"/>
          <p:nvPr/>
        </p:nvPicPr>
        <p:blipFill rotWithShape="1">
          <a:blip r:embed="rId3">
            <a:alphaModFix/>
          </a:blip>
          <a:srcRect b="0" l="0" r="0" t="0"/>
          <a:stretch/>
        </p:blipFill>
        <p:spPr>
          <a:xfrm>
            <a:off x="450851" y="175610"/>
            <a:ext cx="1832900" cy="3094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9" name="Shape 69"/>
        <p:cNvGrpSpPr/>
        <p:nvPr/>
      </p:nvGrpSpPr>
      <p:grpSpPr>
        <a:xfrm>
          <a:off x="0" y="0"/>
          <a:ext cx="0" cy="0"/>
          <a:chOff x="0" y="0"/>
          <a:chExt cx="0" cy="0"/>
        </a:xfrm>
      </p:grpSpPr>
      <p:sp>
        <p:nvSpPr>
          <p:cNvPr id="70" name="Google Shape;70;p16"/>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1" name="Google Shape;71;p16"/>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2" name="Google Shape;72;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6"/>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7"/>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4" name="Google Shape;84;p18"/>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5" name="Google Shape;85;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8" name="Shape 88"/>
        <p:cNvGrpSpPr/>
        <p:nvPr/>
      </p:nvGrpSpPr>
      <p:grpSpPr>
        <a:xfrm>
          <a:off x="0" y="0"/>
          <a:ext cx="0" cy="0"/>
          <a:chOff x="0" y="0"/>
          <a:chExt cx="0" cy="0"/>
        </a:xfrm>
      </p:grpSpPr>
      <p:sp>
        <p:nvSpPr>
          <p:cNvPr id="89" name="Google Shape;89;p19"/>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9"/>
          <p:cNvSpPr/>
          <p:nvPr>
            <p:ph idx="2" type="pic"/>
          </p:nvPr>
        </p:nvSpPr>
        <p:spPr>
          <a:xfrm>
            <a:off x="3200400" y="897322"/>
            <a:ext cx="5486400" cy="3637800"/>
          </a:xfrm>
          <a:prstGeom prst="rect">
            <a:avLst/>
          </a:prstGeom>
          <a:noFill/>
          <a:ln>
            <a:noFill/>
          </a:ln>
        </p:spPr>
      </p:sp>
      <p:sp>
        <p:nvSpPr>
          <p:cNvPr id="91" name="Google Shape;91;p19"/>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2" name="Google Shape;92;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1"/>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21"/>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04" name="Google Shape;104;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22"/>
          <p:cNvSpPr txBox="1"/>
          <p:nvPr>
            <p:ph idx="1" type="body"/>
          </p:nvPr>
        </p:nvSpPr>
        <p:spPr>
          <a:xfrm>
            <a:off x="457200" y="1536953"/>
            <a:ext cx="8229600" cy="30579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 name="Google Shape;110;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descr="DLCOE_logo_HWHT.png" id="113" name="Google Shape;113;p22"/>
          <p:cNvPicPr preferRelativeResize="0"/>
          <p:nvPr/>
        </p:nvPicPr>
        <p:blipFill rotWithShape="1">
          <a:blip r:embed="rId3">
            <a:alphaModFix/>
          </a:blip>
          <a:srcRect b="0" l="0" r="0" t="0"/>
          <a:stretch/>
        </p:blipFill>
        <p:spPr>
          <a:xfrm>
            <a:off x="450851" y="175610"/>
            <a:ext cx="1832900" cy="3094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4" name="Shape 114"/>
        <p:cNvGrpSpPr/>
        <p:nvPr/>
      </p:nvGrpSpPr>
      <p:grpSpPr>
        <a:xfrm>
          <a:off x="0" y="0"/>
          <a:ext cx="0" cy="0"/>
          <a:chOff x="0" y="0"/>
          <a:chExt cx="0" cy="0"/>
        </a:xfrm>
      </p:grpSpPr>
      <p:sp>
        <p:nvSpPr>
          <p:cNvPr id="115" name="Google Shape;115;p23"/>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6" name="Google Shape;116;p23"/>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7" name="Google Shape;117;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23"/>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24"/>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6" name="Shape 126"/>
        <p:cNvGrpSpPr/>
        <p:nvPr/>
      </p:nvGrpSpPr>
      <p:grpSpPr>
        <a:xfrm>
          <a:off x="0" y="0"/>
          <a:ext cx="0" cy="0"/>
          <a:chOff x="0" y="0"/>
          <a:chExt cx="0" cy="0"/>
        </a:xfrm>
      </p:grpSpPr>
      <p:sp>
        <p:nvSpPr>
          <p:cNvPr id="127" name="Google Shape;127;p25"/>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5"/>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29" name="Google Shape;129;p25"/>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0" name="Google Shape;130;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3" name="Shape 133"/>
        <p:cNvGrpSpPr/>
        <p:nvPr/>
      </p:nvGrpSpPr>
      <p:grpSpPr>
        <a:xfrm>
          <a:off x="0" y="0"/>
          <a:ext cx="0" cy="0"/>
          <a:chOff x="0" y="0"/>
          <a:chExt cx="0" cy="0"/>
        </a:xfrm>
      </p:grpSpPr>
      <p:sp>
        <p:nvSpPr>
          <p:cNvPr id="134" name="Google Shape;134;p26"/>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6"/>
          <p:cNvSpPr/>
          <p:nvPr>
            <p:ph idx="2" type="pic"/>
          </p:nvPr>
        </p:nvSpPr>
        <p:spPr>
          <a:xfrm>
            <a:off x="3200400" y="897322"/>
            <a:ext cx="5486400" cy="3637800"/>
          </a:xfrm>
          <a:prstGeom prst="rect">
            <a:avLst/>
          </a:prstGeom>
          <a:noFill/>
          <a:ln>
            <a:noFill/>
          </a:ln>
        </p:spPr>
      </p:sp>
      <p:sp>
        <p:nvSpPr>
          <p:cNvPr id="136" name="Google Shape;136;p26"/>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7" name="Google Shape;137;p2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Google Shape;97;p2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8" name="Google Shape;98;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drive.google.com/file/d/1i2GsZTg_WH7lzE_N8yknzqjm07G8VCkA/view" TargetMode="External"/><Relationship Id="rId4" Type="http://schemas.openxmlformats.org/officeDocument/2006/relationships/image" Target="../media/image31.jpg"/><Relationship Id="rId5" Type="http://schemas.openxmlformats.org/officeDocument/2006/relationships/hyperlink" Target="http://drive.google.com/file/d/1SfNkgRF1ioxAt2cgbrLy9bueWZCQxNFc/view" TargetMode="External"/><Relationship Id="rId6"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29.png"/><Relationship Id="rId7"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2.jp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7.png"/><Relationship Id="rId5" Type="http://schemas.openxmlformats.org/officeDocument/2006/relationships/image" Target="../media/image21.png"/><Relationship Id="rId6"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ctrTitle"/>
          </p:nvPr>
        </p:nvSpPr>
        <p:spPr>
          <a:xfrm>
            <a:off x="1650500" y="3380944"/>
            <a:ext cx="7302600" cy="12027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535"/>
              <a:buNone/>
            </a:pPr>
            <a:r>
              <a:rPr lang="en" sz="3040"/>
              <a:t>Project name: </a:t>
            </a:r>
            <a:r>
              <a:rPr lang="en" sz="2770"/>
              <a:t>Multi-Axis Cobot For Factory Automation</a:t>
            </a:r>
            <a:endParaRPr sz="2770"/>
          </a:p>
          <a:p>
            <a:pPr indent="0" lvl="0" marL="0" rtl="0" algn="r">
              <a:lnSpc>
                <a:spcPct val="100000"/>
              </a:lnSpc>
              <a:spcBef>
                <a:spcPts val="0"/>
              </a:spcBef>
              <a:spcAft>
                <a:spcPts val="0"/>
              </a:spcAft>
              <a:buClr>
                <a:schemeClr val="lt1"/>
              </a:buClr>
              <a:buSzPts val="5302"/>
              <a:buFont typeface="Arial"/>
              <a:buNone/>
            </a:pPr>
            <a:r>
              <a:rPr lang="en" sz="3040"/>
              <a:t>Team members: </a:t>
            </a:r>
            <a:r>
              <a:rPr lang="en" sz="1779"/>
              <a:t>Adrian Guzman, Emily Hamsa, Ethan Woods, Jaishil Shah</a:t>
            </a:r>
            <a:endParaRPr sz="1779"/>
          </a:p>
        </p:txBody>
      </p:sp>
      <p:sp>
        <p:nvSpPr>
          <p:cNvPr id="145" name="Google Shape;145;p27"/>
          <p:cNvSpPr/>
          <p:nvPr/>
        </p:nvSpPr>
        <p:spPr>
          <a:xfrm>
            <a:off x="0" y="0"/>
            <a:ext cx="6111300" cy="45834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146" name="Google Shape;146;p27"/>
          <p:cNvPicPr preferRelativeResize="0"/>
          <p:nvPr/>
        </p:nvPicPr>
        <p:blipFill rotWithShape="1">
          <a:blip r:embed="rId4">
            <a:alphaModFix/>
          </a:blip>
          <a:srcRect b="0" l="0" r="0" t="0"/>
          <a:stretch/>
        </p:blipFill>
        <p:spPr>
          <a:xfrm>
            <a:off x="5344000" y="828989"/>
            <a:ext cx="2335648" cy="3943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6" title="IMG_1639.MOV">
            <a:hlinkClick r:id="rId3"/>
          </p:cNvPr>
          <p:cNvPicPr preferRelativeResize="0"/>
          <p:nvPr/>
        </p:nvPicPr>
        <p:blipFill>
          <a:blip r:embed="rId4">
            <a:alphaModFix/>
          </a:blip>
          <a:stretch>
            <a:fillRect/>
          </a:stretch>
        </p:blipFill>
        <p:spPr>
          <a:xfrm>
            <a:off x="152400" y="152400"/>
            <a:ext cx="2721770" cy="4838702"/>
          </a:xfrm>
          <a:prstGeom prst="rect">
            <a:avLst/>
          </a:prstGeom>
          <a:noFill/>
          <a:ln>
            <a:noFill/>
          </a:ln>
        </p:spPr>
      </p:pic>
      <p:pic>
        <p:nvPicPr>
          <p:cNvPr id="254" name="Google Shape;254;p36" title="IMG_1285.MOV">
            <a:hlinkClick r:id="rId5"/>
          </p:cNvPr>
          <p:cNvPicPr preferRelativeResize="0"/>
          <p:nvPr/>
        </p:nvPicPr>
        <p:blipFill>
          <a:blip r:embed="rId6">
            <a:alphaModFix/>
          </a:blip>
          <a:stretch>
            <a:fillRect/>
          </a:stretch>
        </p:blipFill>
        <p:spPr>
          <a:xfrm>
            <a:off x="3026570" y="152400"/>
            <a:ext cx="2721770" cy="4838702"/>
          </a:xfrm>
          <a:prstGeom prst="rect">
            <a:avLst/>
          </a:prstGeom>
          <a:noFill/>
          <a:ln>
            <a:noFill/>
          </a:ln>
        </p:spPr>
      </p:pic>
      <p:sp>
        <p:nvSpPr>
          <p:cNvPr id="255" name="Google Shape;255;p36"/>
          <p:cNvSpPr txBox="1"/>
          <p:nvPr/>
        </p:nvSpPr>
        <p:spPr>
          <a:xfrm>
            <a:off x="6050050" y="463800"/>
            <a:ext cx="2794800" cy="4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rPr>
              <a:t>Video1 - LED blinking Demo on PCB </a:t>
            </a:r>
            <a:endParaRPr sz="3200">
              <a:solidFill>
                <a:schemeClr val="dk1"/>
              </a:solidFill>
            </a:endParaRPr>
          </a:p>
          <a:p>
            <a:pPr indent="0" lvl="0" marL="0" rtl="0" algn="l">
              <a:spcBef>
                <a:spcPts val="0"/>
              </a:spcBef>
              <a:spcAft>
                <a:spcPts val="0"/>
              </a:spcAft>
              <a:buNone/>
            </a:pPr>
            <a:r>
              <a:t/>
            </a:r>
            <a:endParaRPr sz="3200">
              <a:solidFill>
                <a:schemeClr val="dk1"/>
              </a:solidFill>
            </a:endParaRPr>
          </a:p>
          <a:p>
            <a:pPr indent="0" lvl="0" marL="0" rtl="0" algn="l">
              <a:spcBef>
                <a:spcPts val="0"/>
              </a:spcBef>
              <a:spcAft>
                <a:spcPts val="0"/>
              </a:spcAft>
              <a:buNone/>
            </a:pPr>
            <a:r>
              <a:rPr lang="en" sz="3200">
                <a:solidFill>
                  <a:schemeClr val="dk1"/>
                </a:solidFill>
              </a:rPr>
              <a:t>Video2- Stepper motor via launchpad</a:t>
            </a:r>
            <a:endParaRPr sz="3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
              <a:t>Remaining Tasks</a:t>
            </a:r>
            <a:endParaRPr/>
          </a:p>
        </p:txBody>
      </p:sp>
      <p:sp>
        <p:nvSpPr>
          <p:cNvPr id="261" name="Google Shape;261;p37"/>
          <p:cNvSpPr txBox="1"/>
          <p:nvPr>
            <p:ph idx="1" type="body"/>
          </p:nvPr>
        </p:nvSpPr>
        <p:spPr>
          <a:xfrm>
            <a:off x="457200" y="1389578"/>
            <a:ext cx="8229600" cy="3477900"/>
          </a:xfrm>
          <a:prstGeom prst="rect">
            <a:avLst/>
          </a:prstGeom>
          <a:noFill/>
          <a:ln>
            <a:noFill/>
          </a:ln>
        </p:spPr>
        <p:txBody>
          <a:bodyPr anchorCtr="0" anchor="t" bIns="45700" lIns="91425" spcFirstLastPara="1" rIns="91425" wrap="square" tIns="45700">
            <a:noAutofit/>
          </a:bodyPr>
          <a:lstStyle/>
          <a:p>
            <a:pPr indent="-234950" lvl="0" marL="342900" rtl="0" algn="l">
              <a:spcBef>
                <a:spcPts val="640"/>
              </a:spcBef>
              <a:spcAft>
                <a:spcPts val="0"/>
              </a:spcAft>
              <a:buSzPts val="1500"/>
              <a:buChar char="•"/>
            </a:pPr>
            <a:r>
              <a:rPr b="1" lang="en" sz="1500"/>
              <a:t>R</a:t>
            </a:r>
            <a:r>
              <a:rPr b="1" lang="en" sz="1500"/>
              <a:t>emaining 403 tasks</a:t>
            </a:r>
            <a:endParaRPr b="1" sz="1500"/>
          </a:p>
          <a:p>
            <a:pPr indent="-266700" lvl="1" marL="742950" rtl="0" algn="l">
              <a:spcBef>
                <a:spcPts val="640"/>
              </a:spcBef>
              <a:spcAft>
                <a:spcPts val="0"/>
              </a:spcAft>
              <a:buSzPts val="1500"/>
              <a:buChar char="–"/>
            </a:pPr>
            <a:r>
              <a:rPr lang="en" sz="1500"/>
              <a:t>connect PCB to XDS110 debug probe, will allow me to flash software to MCU through CCS software developer</a:t>
            </a:r>
            <a:endParaRPr sz="1500"/>
          </a:p>
          <a:p>
            <a:pPr indent="-266700" lvl="1" marL="742950" rtl="0" algn="l">
              <a:spcBef>
                <a:spcPts val="640"/>
              </a:spcBef>
              <a:spcAft>
                <a:spcPts val="0"/>
              </a:spcAft>
              <a:buSzPts val="1500"/>
              <a:buChar char="–"/>
            </a:pPr>
            <a:r>
              <a:rPr lang="en" sz="1500"/>
              <a:t>flash software programs (blinking LED &amp; rotating motor) to MCU to show at demo, already verified on eval board, replicate on PCB</a:t>
            </a:r>
            <a:endParaRPr sz="1500"/>
          </a:p>
          <a:p>
            <a:pPr indent="-266700" lvl="1" marL="742950" rtl="0" algn="l">
              <a:spcBef>
                <a:spcPts val="640"/>
              </a:spcBef>
              <a:spcAft>
                <a:spcPts val="0"/>
              </a:spcAft>
              <a:buSzPts val="1500"/>
              <a:buChar char="–"/>
            </a:pPr>
            <a:r>
              <a:rPr lang="en" sz="1500"/>
              <a:t>ideally, partial integration with motor driver (Ethan) &amp; wireless (Jaishil)</a:t>
            </a:r>
            <a:endParaRPr sz="1500"/>
          </a:p>
          <a:p>
            <a:pPr indent="-323850" lvl="0" marL="342900" rtl="0" algn="l">
              <a:spcBef>
                <a:spcPts val="640"/>
              </a:spcBef>
              <a:spcAft>
                <a:spcPts val="0"/>
              </a:spcAft>
              <a:buSzPts val="1500"/>
              <a:buChar char="•"/>
            </a:pPr>
            <a:r>
              <a:rPr b="1" lang="en" sz="1500"/>
              <a:t>404 tasks</a:t>
            </a:r>
            <a:endParaRPr b="1" sz="1500"/>
          </a:p>
          <a:p>
            <a:pPr indent="-266700" lvl="1" marL="742950" rtl="0" algn="l">
              <a:spcBef>
                <a:spcPts val="640"/>
              </a:spcBef>
              <a:spcAft>
                <a:spcPts val="0"/>
              </a:spcAft>
              <a:buSzPts val="1500"/>
              <a:buChar char="–"/>
            </a:pPr>
            <a:r>
              <a:rPr lang="en" sz="1500"/>
              <a:t>create final revision PCB board based on learnings in 403</a:t>
            </a:r>
            <a:endParaRPr sz="1500"/>
          </a:p>
          <a:p>
            <a:pPr indent="-266700" lvl="1" marL="742950" rtl="0" algn="l">
              <a:spcBef>
                <a:spcPts val="640"/>
              </a:spcBef>
              <a:spcAft>
                <a:spcPts val="0"/>
              </a:spcAft>
              <a:buSzPts val="1500"/>
              <a:buChar char="–"/>
            </a:pPr>
            <a:r>
              <a:rPr lang="en" sz="1500"/>
              <a:t>MCU subsystem integration with other subsystems, specifically, take in appropriate power, generate PWM for motor drivers, and connect to ESP-32</a:t>
            </a:r>
            <a:endParaRPr sz="1500"/>
          </a:p>
          <a:p>
            <a:pPr indent="-266700" lvl="1" marL="742950" rtl="0" algn="l">
              <a:spcBef>
                <a:spcPts val="640"/>
              </a:spcBef>
              <a:spcAft>
                <a:spcPts val="0"/>
              </a:spcAft>
              <a:buSzPts val="1500"/>
              <a:buChar char="–"/>
            </a:pPr>
            <a:r>
              <a:rPr lang="en" sz="1500"/>
              <a:t>team will design housing for hardware and construct physical cobot</a:t>
            </a:r>
            <a:endParaRPr sz="1500"/>
          </a:p>
          <a:p>
            <a:pPr indent="0" lvl="0" marL="0" rtl="0" algn="l">
              <a:spcBef>
                <a:spcPts val="640"/>
              </a:spcBef>
              <a:spcAft>
                <a:spcPts val="0"/>
              </a:spcAft>
              <a:buNone/>
            </a:pPr>
            <a:r>
              <a:t/>
            </a:r>
            <a:endParaRPr sz="1500"/>
          </a:p>
          <a:p>
            <a:pPr indent="0" lvl="0" marL="0" rtl="0" algn="l">
              <a:spcBef>
                <a:spcPts val="640"/>
              </a:spcBef>
              <a:spcAft>
                <a:spcPts val="0"/>
              </a:spcAft>
              <a:buNone/>
            </a:pPr>
            <a:r>
              <a:t/>
            </a:r>
            <a:endParaRPr sz="1500"/>
          </a:p>
          <a:p>
            <a:pPr indent="0" lvl="0" marL="342900" rtl="0" algn="l">
              <a:spcBef>
                <a:spcPts val="640"/>
              </a:spcBef>
              <a:spcAft>
                <a:spcPts val="0"/>
              </a:spcAft>
              <a:buNone/>
            </a:pPr>
            <a:r>
              <a:t/>
            </a:r>
            <a:endParaRPr sz="1500"/>
          </a:p>
        </p:txBody>
      </p:sp>
      <p:sp>
        <p:nvSpPr>
          <p:cNvPr id="262" name="Google Shape;262;p37"/>
          <p:cNvSpPr txBox="1"/>
          <p:nvPr/>
        </p:nvSpPr>
        <p:spPr>
          <a:xfrm>
            <a:off x="2209800" y="9435"/>
            <a:ext cx="6629400" cy="785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900">
                <a:solidFill>
                  <a:srgbClr val="000000"/>
                </a:solidFill>
                <a:latin typeface="Calibri"/>
                <a:ea typeface="Calibri"/>
                <a:cs typeface="Calibri"/>
                <a:sym typeface="Calibri"/>
              </a:rPr>
              <a:t>MCU/Processing</a:t>
            </a:r>
            <a:r>
              <a:rPr b="0" i="0" lang="en" sz="2900" u="none" cap="none" strike="noStrike">
                <a:solidFill>
                  <a:srgbClr val="000000"/>
                </a:solidFill>
                <a:latin typeface="Calibri"/>
                <a:ea typeface="Calibri"/>
                <a:cs typeface="Calibri"/>
                <a:sym typeface="Calibri"/>
              </a:rPr>
              <a:t> </a:t>
            </a:r>
            <a:endParaRPr sz="2900"/>
          </a:p>
          <a:p>
            <a:pPr indent="0" lvl="0" marL="0" marR="0" rtl="0" algn="r">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 				</a:t>
            </a:r>
            <a:r>
              <a:rPr lang="en" sz="1600">
                <a:solidFill>
                  <a:srgbClr val="000000"/>
                </a:solidFill>
                <a:latin typeface="Calibri"/>
                <a:ea typeface="Calibri"/>
                <a:cs typeface="Calibri"/>
                <a:sym typeface="Calibri"/>
              </a:rPr>
              <a:t>Adrian Guzman</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
              <a:t>Engineering Design Accomplishments</a:t>
            </a:r>
            <a:endParaRPr/>
          </a:p>
        </p:txBody>
      </p:sp>
      <p:sp>
        <p:nvSpPr>
          <p:cNvPr id="268" name="Google Shape;268;p38"/>
          <p:cNvSpPr txBox="1"/>
          <p:nvPr>
            <p:ph idx="1" type="body"/>
          </p:nvPr>
        </p:nvSpPr>
        <p:spPr>
          <a:xfrm>
            <a:off x="457200" y="1353378"/>
            <a:ext cx="8229600" cy="3477900"/>
          </a:xfrm>
          <a:prstGeom prst="rect">
            <a:avLst/>
          </a:prstGeom>
          <a:noFill/>
          <a:ln>
            <a:noFill/>
          </a:ln>
        </p:spPr>
        <p:txBody>
          <a:bodyPr anchorCtr="0" anchor="t" bIns="45700" lIns="91425" spcFirstLastPara="1" rIns="91425" wrap="square" tIns="45700">
            <a:noAutofit/>
          </a:bodyPr>
          <a:lstStyle/>
          <a:p>
            <a:pPr indent="-336550" lvl="0" marL="342900" rtl="0" algn="l">
              <a:spcBef>
                <a:spcPts val="0"/>
              </a:spcBef>
              <a:spcAft>
                <a:spcPts val="0"/>
              </a:spcAft>
              <a:buSzPts val="1700"/>
              <a:buChar char="•"/>
            </a:pPr>
            <a:r>
              <a:rPr lang="en" sz="1700"/>
              <a:t>Completed load list including all components throughout the cobot that will need power</a:t>
            </a:r>
            <a:endParaRPr sz="1700"/>
          </a:p>
          <a:p>
            <a:pPr indent="-266700" lvl="1" marL="742950" rtl="0" algn="l">
              <a:spcBef>
                <a:spcPts val="0"/>
              </a:spcBef>
              <a:spcAft>
                <a:spcPts val="0"/>
              </a:spcAft>
              <a:buSzPts val="1500"/>
              <a:buChar char="–"/>
            </a:pPr>
            <a:r>
              <a:rPr lang="en" sz="1500"/>
              <a:t>Used load list to size battery and trace widths</a:t>
            </a:r>
            <a:endParaRPr sz="1500"/>
          </a:p>
          <a:p>
            <a:pPr indent="-336550" lvl="0" marL="342900" rtl="0" algn="l">
              <a:spcBef>
                <a:spcPts val="0"/>
              </a:spcBef>
              <a:spcAft>
                <a:spcPts val="0"/>
              </a:spcAft>
              <a:buSzPts val="1700"/>
              <a:buChar char="•"/>
            </a:pPr>
            <a:r>
              <a:rPr lang="en" sz="1700"/>
              <a:t>Completed designs for schematics that convert 48 volts to 24, 12, 6, 5, and 3.3 volts</a:t>
            </a:r>
            <a:endParaRPr sz="1700"/>
          </a:p>
          <a:p>
            <a:pPr indent="-266700" lvl="1" marL="742950" rtl="0" algn="l">
              <a:spcBef>
                <a:spcPts val="0"/>
              </a:spcBef>
              <a:spcAft>
                <a:spcPts val="0"/>
              </a:spcAft>
              <a:buSzPts val="1500"/>
              <a:buChar char="–"/>
            </a:pPr>
            <a:r>
              <a:rPr lang="en" sz="1500"/>
              <a:t>Used </a:t>
            </a:r>
            <a:r>
              <a:rPr lang="en" sz="1500"/>
              <a:t>TI WeBench</a:t>
            </a:r>
            <a:endParaRPr sz="1500"/>
          </a:p>
          <a:p>
            <a:pPr indent="-262890" lvl="0" marL="342900" rtl="0" algn="l">
              <a:spcBef>
                <a:spcPts val="0"/>
              </a:spcBef>
              <a:spcAft>
                <a:spcPts val="0"/>
              </a:spcAft>
              <a:buSzPts val="1700"/>
              <a:buChar char="•"/>
            </a:pPr>
            <a:r>
              <a:rPr lang="en" sz="1700"/>
              <a:t>Completed PCB layout and routing, and ordered board and parts</a:t>
            </a:r>
            <a:endParaRPr sz="1500"/>
          </a:p>
          <a:p>
            <a:pPr indent="-262890" lvl="0" marL="342900" rtl="0" algn="l">
              <a:spcBef>
                <a:spcPts val="0"/>
              </a:spcBef>
              <a:spcAft>
                <a:spcPts val="0"/>
              </a:spcAft>
              <a:buSzPts val="1700"/>
              <a:buChar char="•"/>
            </a:pPr>
            <a:r>
              <a:rPr lang="en" sz="1700"/>
              <a:t>Completed PCB </a:t>
            </a:r>
            <a:r>
              <a:rPr lang="en" sz="1700"/>
              <a:t>assembly</a:t>
            </a:r>
            <a:endParaRPr sz="1700"/>
          </a:p>
          <a:p>
            <a:pPr indent="-260350" lvl="1" marL="742950" rtl="0" algn="l">
              <a:spcBef>
                <a:spcPts val="0"/>
              </a:spcBef>
              <a:spcAft>
                <a:spcPts val="0"/>
              </a:spcAft>
              <a:buSzPts val="1400"/>
              <a:buChar char="–"/>
            </a:pPr>
            <a:r>
              <a:rPr lang="en" sz="1400"/>
              <a:t>In preparation, completed a soldering practice board</a:t>
            </a:r>
            <a:endParaRPr sz="1400"/>
          </a:p>
          <a:p>
            <a:pPr indent="-336550" lvl="0" marL="342900" rtl="0" algn="l">
              <a:spcBef>
                <a:spcPts val="0"/>
              </a:spcBef>
              <a:spcAft>
                <a:spcPts val="0"/>
              </a:spcAft>
              <a:buSzPts val="1700"/>
              <a:buChar char="•"/>
            </a:pPr>
            <a:r>
              <a:rPr lang="en" sz="1700"/>
              <a:t> Working on the debugging process</a:t>
            </a:r>
            <a:endParaRPr sz="1700"/>
          </a:p>
          <a:p>
            <a:pPr indent="0" lvl="0" marL="0" rtl="0" algn="l">
              <a:spcBef>
                <a:spcPts val="592"/>
              </a:spcBef>
              <a:spcAft>
                <a:spcPts val="0"/>
              </a:spcAft>
              <a:buNone/>
            </a:pPr>
            <a:r>
              <a:t/>
            </a:r>
            <a:endParaRPr sz="1700"/>
          </a:p>
        </p:txBody>
      </p:sp>
      <p:sp>
        <p:nvSpPr>
          <p:cNvPr id="269" name="Google Shape;269;p38"/>
          <p:cNvSpPr txBox="1"/>
          <p:nvPr/>
        </p:nvSpPr>
        <p:spPr>
          <a:xfrm>
            <a:off x="1962300" y="-150750"/>
            <a:ext cx="6876300" cy="892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700">
                <a:solidFill>
                  <a:srgbClr val="000000"/>
                </a:solidFill>
                <a:latin typeface="Calibri"/>
                <a:ea typeface="Calibri"/>
                <a:cs typeface="Calibri"/>
                <a:sym typeface="Calibri"/>
              </a:rPr>
              <a:t>Power and Battery Management</a:t>
            </a:r>
            <a:r>
              <a:rPr b="0" i="0" lang="en" sz="3600" u="none" cap="none" strike="noStrike">
                <a:solidFill>
                  <a:srgbClr val="000000"/>
                </a:solidFill>
                <a:latin typeface="Calibri"/>
                <a:ea typeface="Calibri"/>
                <a:cs typeface="Calibri"/>
                <a:sym typeface="Calibri"/>
              </a:rPr>
              <a:t> </a:t>
            </a:r>
            <a:endParaRPr/>
          </a:p>
          <a:p>
            <a:pPr indent="0" lvl="0" marL="0" marR="0" rtl="0" algn="r">
              <a:spcBef>
                <a:spcPts val="0"/>
              </a:spcBef>
              <a:spcAft>
                <a:spcPts val="0"/>
              </a:spcAft>
              <a:buClr>
                <a:srgbClr val="000000"/>
              </a:buClr>
              <a:buSzPts val="1600"/>
              <a:buFont typeface="Arial"/>
              <a:buNone/>
            </a:pPr>
            <a:r>
              <a:rPr lang="en" sz="1600">
                <a:solidFill>
                  <a:srgbClr val="000000"/>
                </a:solidFill>
                <a:latin typeface="Calibri"/>
                <a:ea typeface="Calibri"/>
                <a:cs typeface="Calibri"/>
                <a:sym typeface="Calibri"/>
              </a:rPr>
              <a:t>Emily Hamsa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9"/>
          <p:cNvPicPr preferRelativeResize="0"/>
          <p:nvPr/>
        </p:nvPicPr>
        <p:blipFill>
          <a:blip r:embed="rId3">
            <a:alphaModFix/>
          </a:blip>
          <a:stretch>
            <a:fillRect/>
          </a:stretch>
        </p:blipFill>
        <p:spPr>
          <a:xfrm>
            <a:off x="4442300" y="965825"/>
            <a:ext cx="4055175" cy="3979949"/>
          </a:xfrm>
          <a:prstGeom prst="rect">
            <a:avLst/>
          </a:prstGeom>
          <a:noFill/>
          <a:ln>
            <a:noFill/>
          </a:ln>
        </p:spPr>
      </p:pic>
      <p:pic>
        <p:nvPicPr>
          <p:cNvPr id="275" name="Google Shape;275;p39"/>
          <p:cNvPicPr preferRelativeResize="0"/>
          <p:nvPr/>
        </p:nvPicPr>
        <p:blipFill>
          <a:blip r:embed="rId4">
            <a:alphaModFix/>
          </a:blip>
          <a:stretch>
            <a:fillRect/>
          </a:stretch>
        </p:blipFill>
        <p:spPr>
          <a:xfrm>
            <a:off x="404625" y="1461373"/>
            <a:ext cx="3832826" cy="2015525"/>
          </a:xfrm>
          <a:prstGeom prst="rect">
            <a:avLst/>
          </a:prstGeom>
          <a:noFill/>
          <a:ln>
            <a:noFill/>
          </a:ln>
        </p:spPr>
      </p:pic>
      <p:sp>
        <p:nvSpPr>
          <p:cNvPr id="276" name="Google Shape;276;p39"/>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2300"/>
              <a:t>Schematic and PCB Layout</a:t>
            </a:r>
            <a:endParaRPr sz="2300"/>
          </a:p>
        </p:txBody>
      </p:sp>
      <p:sp>
        <p:nvSpPr>
          <p:cNvPr id="277" name="Google Shape;277;p39"/>
          <p:cNvSpPr txBox="1"/>
          <p:nvPr>
            <p:ph idx="1" type="body"/>
          </p:nvPr>
        </p:nvSpPr>
        <p:spPr>
          <a:xfrm>
            <a:off x="212750" y="3548700"/>
            <a:ext cx="4055100" cy="1381500"/>
          </a:xfrm>
          <a:prstGeom prst="rect">
            <a:avLst/>
          </a:prstGeom>
          <a:noFill/>
          <a:ln>
            <a:noFill/>
          </a:ln>
        </p:spPr>
        <p:txBody>
          <a:bodyPr anchorCtr="0" anchor="t" bIns="45700" lIns="91425" spcFirstLastPara="1" rIns="91425" wrap="square" tIns="45700">
            <a:noAutofit/>
          </a:bodyPr>
          <a:lstStyle/>
          <a:p>
            <a:pPr indent="0" lvl="0" marL="0" rtl="0" algn="l">
              <a:spcBef>
                <a:spcPts val="592"/>
              </a:spcBef>
              <a:spcAft>
                <a:spcPts val="0"/>
              </a:spcAft>
              <a:buNone/>
            </a:pPr>
            <a:r>
              <a:rPr b="1" lang="en" sz="1100"/>
              <a:t>Challenges: </a:t>
            </a:r>
            <a:endParaRPr sz="1100"/>
          </a:p>
          <a:p>
            <a:pPr indent="-298450" lvl="0" marL="457200" rtl="0" algn="l">
              <a:spcBef>
                <a:spcPts val="592"/>
              </a:spcBef>
              <a:spcAft>
                <a:spcPts val="0"/>
              </a:spcAft>
              <a:buSzPts val="1100"/>
              <a:buChar char="-"/>
            </a:pPr>
            <a:r>
              <a:rPr lang="en" sz="1100"/>
              <a:t>Understanding process of combining each individual power converter circuit</a:t>
            </a:r>
            <a:endParaRPr sz="1100"/>
          </a:p>
          <a:p>
            <a:pPr indent="-298450" lvl="0" marL="457200" rtl="0" algn="l">
              <a:spcBef>
                <a:spcPts val="0"/>
              </a:spcBef>
              <a:spcAft>
                <a:spcPts val="0"/>
              </a:spcAft>
              <a:buSzPts val="1100"/>
              <a:buChar char="-"/>
            </a:pPr>
            <a:r>
              <a:rPr lang="en" sz="1100"/>
              <a:t>Understanding trace widths and sizing</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2300"/>
              <a:t>Assembly and Testing</a:t>
            </a:r>
            <a:endParaRPr sz="2300"/>
          </a:p>
        </p:txBody>
      </p:sp>
      <p:sp>
        <p:nvSpPr>
          <p:cNvPr id="283" name="Google Shape;283;p40"/>
          <p:cNvSpPr txBox="1"/>
          <p:nvPr>
            <p:ph idx="1" type="body"/>
          </p:nvPr>
        </p:nvSpPr>
        <p:spPr>
          <a:xfrm>
            <a:off x="457200" y="1536950"/>
            <a:ext cx="3862800" cy="3057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 sz="1600"/>
              <a:t>Challenges:</a:t>
            </a:r>
            <a:endParaRPr b="1" sz="1600"/>
          </a:p>
          <a:p>
            <a:pPr indent="-304800" lvl="0" marL="457200" rtl="0" algn="l">
              <a:spcBef>
                <a:spcPts val="360"/>
              </a:spcBef>
              <a:spcAft>
                <a:spcPts val="0"/>
              </a:spcAft>
              <a:buSzPts val="1200"/>
              <a:buChar char="•"/>
            </a:pPr>
            <a:r>
              <a:rPr lang="en" sz="1200"/>
              <a:t>During initial testing, PCB let off smoke </a:t>
            </a:r>
            <a:endParaRPr sz="1200"/>
          </a:p>
          <a:p>
            <a:pPr indent="-292100" lvl="1" marL="914400" rtl="0" algn="l">
              <a:spcBef>
                <a:spcPts val="0"/>
              </a:spcBef>
              <a:spcAft>
                <a:spcPts val="0"/>
              </a:spcAft>
              <a:buSzPts val="1000"/>
              <a:buChar char="–"/>
            </a:pPr>
            <a:r>
              <a:rPr lang="en" sz="1000"/>
              <a:t>After research, thermal pads on converters weren’t soldered correctly</a:t>
            </a:r>
            <a:endParaRPr sz="1000"/>
          </a:p>
          <a:p>
            <a:pPr indent="-304800" lvl="0" marL="457200" rtl="0" algn="l">
              <a:spcBef>
                <a:spcPts val="0"/>
              </a:spcBef>
              <a:spcAft>
                <a:spcPts val="0"/>
              </a:spcAft>
              <a:buSzPts val="1200"/>
              <a:buChar char="•"/>
            </a:pPr>
            <a:r>
              <a:rPr lang="en" sz="1200"/>
              <a:t>Resoldered and restested, suspected short</a:t>
            </a:r>
            <a:endParaRPr sz="1200"/>
          </a:p>
          <a:p>
            <a:pPr indent="-292100" lvl="1" marL="914400" rtl="0" algn="l">
              <a:spcBef>
                <a:spcPts val="0"/>
              </a:spcBef>
              <a:spcAft>
                <a:spcPts val="0"/>
              </a:spcAft>
              <a:buSzPts val="1000"/>
              <a:buChar char="–"/>
            </a:pPr>
            <a:r>
              <a:rPr lang="en" sz="1000"/>
              <a:t>Using 0.5A current limited power supply, only pulling 0.9V at 0.5A, and </a:t>
            </a:r>
            <a:r>
              <a:rPr lang="en" sz="1000"/>
              <a:t>continued</a:t>
            </a:r>
            <a:r>
              <a:rPr lang="en" sz="1000"/>
              <a:t> to max current when limit increased</a:t>
            </a:r>
            <a:endParaRPr sz="1000"/>
          </a:p>
          <a:p>
            <a:pPr indent="-292100" lvl="1" marL="914400" rtl="0" algn="l">
              <a:spcBef>
                <a:spcPts val="0"/>
              </a:spcBef>
              <a:spcAft>
                <a:spcPts val="0"/>
              </a:spcAft>
              <a:buSzPts val="1000"/>
              <a:buChar char="–"/>
            </a:pPr>
            <a:r>
              <a:rPr lang="en" sz="1000"/>
              <a:t>Checked voltages across components, some little to no voltage, but solder joints look okay</a:t>
            </a:r>
            <a:endParaRPr sz="1000"/>
          </a:p>
          <a:p>
            <a:pPr indent="-304800" lvl="0" marL="457200" rtl="0" algn="l">
              <a:spcBef>
                <a:spcPts val="0"/>
              </a:spcBef>
              <a:spcAft>
                <a:spcPts val="0"/>
              </a:spcAft>
              <a:buSzPts val="1200"/>
              <a:buChar char="•"/>
            </a:pPr>
            <a:r>
              <a:rPr lang="en" sz="1200"/>
              <a:t>Created a debugging log to keep track of results</a:t>
            </a:r>
            <a:endParaRPr sz="1200"/>
          </a:p>
          <a:p>
            <a:pPr indent="0" lvl="0" marL="0" rtl="0" algn="l">
              <a:spcBef>
                <a:spcPts val="360"/>
              </a:spcBef>
              <a:spcAft>
                <a:spcPts val="0"/>
              </a:spcAft>
              <a:buNone/>
            </a:pPr>
            <a:r>
              <a:t/>
            </a:r>
            <a:endParaRPr sz="1500"/>
          </a:p>
        </p:txBody>
      </p:sp>
      <p:pic>
        <p:nvPicPr>
          <p:cNvPr id="284" name="Google Shape;284;p40" title="IMG_7986.HEIC"/>
          <p:cNvPicPr preferRelativeResize="0"/>
          <p:nvPr/>
        </p:nvPicPr>
        <p:blipFill rotWithShape="1">
          <a:blip r:embed="rId3">
            <a:alphaModFix/>
          </a:blip>
          <a:srcRect b="0" l="19607" r="10315" t="5793"/>
          <a:stretch/>
        </p:blipFill>
        <p:spPr>
          <a:xfrm rot="5400000">
            <a:off x="4458712" y="674316"/>
            <a:ext cx="4450652" cy="4487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
              <a:t>Remaining Tasks</a:t>
            </a:r>
            <a:endParaRPr/>
          </a:p>
        </p:txBody>
      </p:sp>
      <p:sp>
        <p:nvSpPr>
          <p:cNvPr id="290" name="Google Shape;290;p41"/>
          <p:cNvSpPr txBox="1"/>
          <p:nvPr>
            <p:ph idx="1" type="body"/>
          </p:nvPr>
        </p:nvSpPr>
        <p:spPr>
          <a:xfrm>
            <a:off x="457200" y="1536953"/>
            <a:ext cx="8229600" cy="3477900"/>
          </a:xfrm>
          <a:prstGeom prst="rect">
            <a:avLst/>
          </a:prstGeom>
          <a:noFill/>
          <a:ln>
            <a:noFill/>
          </a:ln>
        </p:spPr>
        <p:txBody>
          <a:bodyPr anchorCtr="0" anchor="t" bIns="45700" lIns="91425" spcFirstLastPara="1" rIns="91425" wrap="square" tIns="45700">
            <a:noAutofit/>
          </a:bodyPr>
          <a:lstStyle/>
          <a:p>
            <a:pPr indent="-336550" lvl="0" marL="342900" rtl="0" algn="l">
              <a:spcBef>
                <a:spcPts val="640"/>
              </a:spcBef>
              <a:spcAft>
                <a:spcPts val="0"/>
              </a:spcAft>
              <a:buSzPts val="1700"/>
              <a:buChar char="•"/>
            </a:pPr>
            <a:r>
              <a:rPr lang="en" sz="1700"/>
              <a:t>Remaining</a:t>
            </a:r>
            <a:r>
              <a:rPr lang="en" sz="1700"/>
              <a:t> 403 Tasks:</a:t>
            </a:r>
            <a:endParaRPr sz="1700"/>
          </a:p>
          <a:p>
            <a:pPr indent="-266700" lvl="1" marL="742950" rtl="0" algn="l">
              <a:spcBef>
                <a:spcPts val="640"/>
              </a:spcBef>
              <a:spcAft>
                <a:spcPts val="0"/>
              </a:spcAft>
              <a:buSzPts val="1500"/>
              <a:buChar char="–"/>
            </a:pPr>
            <a:r>
              <a:rPr lang="en" sz="1500"/>
              <a:t>Create simulation and verify design itself is correct</a:t>
            </a:r>
            <a:endParaRPr sz="1500"/>
          </a:p>
          <a:p>
            <a:pPr indent="-266700" lvl="1" marL="742950" rtl="0" algn="l">
              <a:spcBef>
                <a:spcPts val="640"/>
              </a:spcBef>
              <a:spcAft>
                <a:spcPts val="0"/>
              </a:spcAft>
              <a:buSzPts val="1500"/>
              <a:buChar char="–"/>
            </a:pPr>
            <a:r>
              <a:rPr lang="en" sz="1500"/>
              <a:t>Unsolder and isolate certain parts of the circuit and test individually</a:t>
            </a:r>
            <a:endParaRPr sz="1500"/>
          </a:p>
          <a:p>
            <a:pPr indent="-266700" lvl="1" marL="742950" rtl="0" algn="l">
              <a:spcBef>
                <a:spcPts val="640"/>
              </a:spcBef>
              <a:spcAft>
                <a:spcPts val="0"/>
              </a:spcAft>
              <a:buSzPts val="1500"/>
              <a:buChar char="–"/>
            </a:pPr>
            <a:r>
              <a:rPr lang="en" sz="1500"/>
              <a:t>Complete verification of PCB</a:t>
            </a:r>
            <a:endParaRPr sz="1500"/>
          </a:p>
          <a:p>
            <a:pPr indent="-336550" lvl="0" marL="342900" rtl="0" algn="l">
              <a:spcBef>
                <a:spcPts val="640"/>
              </a:spcBef>
              <a:spcAft>
                <a:spcPts val="0"/>
              </a:spcAft>
              <a:buSzPts val="1700"/>
              <a:buChar char="•"/>
            </a:pPr>
            <a:r>
              <a:rPr lang="en" sz="1700"/>
              <a:t>404 Tasks:</a:t>
            </a:r>
            <a:endParaRPr sz="1700"/>
          </a:p>
          <a:p>
            <a:pPr indent="-266700" lvl="1" marL="742950" rtl="0" algn="l">
              <a:spcBef>
                <a:spcPts val="640"/>
              </a:spcBef>
              <a:spcAft>
                <a:spcPts val="0"/>
              </a:spcAft>
              <a:buSzPts val="1500"/>
              <a:buChar char="–"/>
            </a:pPr>
            <a:r>
              <a:rPr lang="en" sz="1500"/>
              <a:t>Design and fabricate battery charger</a:t>
            </a:r>
            <a:endParaRPr sz="1500"/>
          </a:p>
          <a:p>
            <a:pPr indent="-266700" lvl="1" marL="742950" rtl="0" algn="l">
              <a:spcBef>
                <a:spcPts val="640"/>
              </a:spcBef>
              <a:spcAft>
                <a:spcPts val="0"/>
              </a:spcAft>
              <a:buSzPts val="1500"/>
              <a:buChar char="–"/>
            </a:pPr>
            <a:r>
              <a:rPr lang="en" sz="1500"/>
              <a:t>Design and </a:t>
            </a:r>
            <a:r>
              <a:rPr lang="en" sz="1500"/>
              <a:t>fabricate</a:t>
            </a:r>
            <a:r>
              <a:rPr lang="en" sz="1500"/>
              <a:t> </a:t>
            </a:r>
            <a:r>
              <a:rPr lang="en" sz="1500"/>
              <a:t>enclosure</a:t>
            </a:r>
            <a:r>
              <a:rPr lang="en" sz="1500"/>
              <a:t> for PCB and battery </a:t>
            </a:r>
            <a:endParaRPr sz="1500"/>
          </a:p>
          <a:p>
            <a:pPr indent="-266700" lvl="1" marL="742950" rtl="0" algn="l">
              <a:spcBef>
                <a:spcPts val="640"/>
              </a:spcBef>
              <a:spcAft>
                <a:spcPts val="0"/>
              </a:spcAft>
              <a:buSzPts val="1500"/>
              <a:buChar char="–"/>
            </a:pPr>
            <a:r>
              <a:rPr lang="en" sz="1500"/>
              <a:t>Design and fabricate physical design of cobot (team effort)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1783950" y="621750"/>
            <a:ext cx="5576100" cy="60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18518"/>
              <a:buFont typeface="Arial"/>
              <a:buNone/>
            </a:pPr>
            <a:r>
              <a:rPr lang="en" sz="2700">
                <a:latin typeface="Cambria"/>
                <a:ea typeface="Cambria"/>
                <a:cs typeface="Cambria"/>
                <a:sym typeface="Cambria"/>
              </a:rPr>
              <a:t>Engineering Design Accomplishments</a:t>
            </a:r>
            <a:endParaRPr sz="2700">
              <a:latin typeface="Cambria"/>
              <a:ea typeface="Cambria"/>
              <a:cs typeface="Cambria"/>
              <a:sym typeface="Cambria"/>
            </a:endParaRPr>
          </a:p>
        </p:txBody>
      </p:sp>
      <p:sp>
        <p:nvSpPr>
          <p:cNvPr id="296" name="Google Shape;296;p42"/>
          <p:cNvSpPr txBox="1"/>
          <p:nvPr>
            <p:ph idx="1" type="body"/>
          </p:nvPr>
        </p:nvSpPr>
        <p:spPr>
          <a:xfrm>
            <a:off x="153925" y="1177269"/>
            <a:ext cx="5653500" cy="2292000"/>
          </a:xfrm>
          <a:prstGeom prst="rect">
            <a:avLst/>
          </a:prstGeom>
          <a:noFill/>
          <a:ln>
            <a:noFill/>
          </a:ln>
        </p:spPr>
        <p:txBody>
          <a:bodyPr anchorCtr="0" anchor="t" bIns="45700" lIns="91425" spcFirstLastPara="1" rIns="91425" wrap="square" tIns="45700">
            <a:noAutofit/>
          </a:bodyPr>
          <a:lstStyle/>
          <a:p>
            <a:pPr indent="-323850" lvl="0" marL="457200" rtl="0" algn="l">
              <a:spcBef>
                <a:spcPts val="0"/>
              </a:spcBef>
              <a:spcAft>
                <a:spcPts val="0"/>
              </a:spcAft>
              <a:buSzPts val="1500"/>
              <a:buFont typeface="Cambria"/>
              <a:buChar char="•"/>
            </a:pPr>
            <a:r>
              <a:rPr lang="en" sz="1500">
                <a:latin typeface="Cambria"/>
                <a:ea typeface="Cambria"/>
                <a:cs typeface="Cambria"/>
                <a:sym typeface="Cambria"/>
              </a:rPr>
              <a:t>Developed a mobile application with a </a:t>
            </a:r>
            <a:r>
              <a:rPr lang="en" sz="1500">
                <a:latin typeface="Cambria"/>
                <a:ea typeface="Cambria"/>
                <a:cs typeface="Cambria"/>
                <a:sym typeface="Cambria"/>
              </a:rPr>
              <a:t>complete user interface for Bluetooth connectivity with the ESP-32.</a:t>
            </a:r>
            <a:endParaRPr sz="1500">
              <a:latin typeface="Cambria"/>
              <a:ea typeface="Cambria"/>
              <a:cs typeface="Cambria"/>
              <a:sym typeface="Cambria"/>
            </a:endParaRPr>
          </a:p>
          <a:p>
            <a:pPr indent="-323850" lvl="0" marL="457200" rtl="0" algn="l">
              <a:spcBef>
                <a:spcPts val="0"/>
              </a:spcBef>
              <a:spcAft>
                <a:spcPts val="0"/>
              </a:spcAft>
              <a:buSzPts val="1500"/>
              <a:buFont typeface="Cambria"/>
              <a:buChar char="•"/>
            </a:pPr>
            <a:r>
              <a:rPr lang="en" sz="1500">
                <a:latin typeface="Cambria"/>
                <a:ea typeface="Cambria"/>
                <a:cs typeface="Cambria"/>
                <a:sym typeface="Cambria"/>
              </a:rPr>
              <a:t>Programmed Arduino code for the ESP32 to enable seamless wireless communication with the mobile app.</a:t>
            </a:r>
            <a:endParaRPr sz="1500">
              <a:latin typeface="Cambria"/>
              <a:ea typeface="Cambria"/>
              <a:cs typeface="Cambria"/>
              <a:sym typeface="Cambria"/>
            </a:endParaRPr>
          </a:p>
          <a:p>
            <a:pPr indent="-323850" lvl="0" marL="457200" rtl="0" algn="l">
              <a:spcBef>
                <a:spcPts val="0"/>
              </a:spcBef>
              <a:spcAft>
                <a:spcPts val="0"/>
              </a:spcAft>
              <a:buSzPts val="1500"/>
              <a:buFont typeface="Cambria"/>
              <a:buChar char="•"/>
            </a:pPr>
            <a:r>
              <a:rPr lang="en" sz="1500">
                <a:latin typeface="Cambria"/>
                <a:ea typeface="Cambria"/>
                <a:cs typeface="Cambria"/>
                <a:sym typeface="Cambria"/>
              </a:rPr>
              <a:t>Established a wireless system linking the mobile app and ESP-32, displaying "controller" or message inputs on an OLED screen.</a:t>
            </a:r>
            <a:endParaRPr sz="1500">
              <a:latin typeface="Cambria"/>
              <a:ea typeface="Cambria"/>
              <a:cs typeface="Cambria"/>
              <a:sym typeface="Cambria"/>
            </a:endParaRPr>
          </a:p>
          <a:p>
            <a:pPr indent="-323850" lvl="0" marL="457200" rtl="0" algn="l">
              <a:spcBef>
                <a:spcPts val="0"/>
              </a:spcBef>
              <a:spcAft>
                <a:spcPts val="0"/>
              </a:spcAft>
              <a:buSzPts val="1500"/>
              <a:buFont typeface="Cambria"/>
              <a:buChar char="•"/>
            </a:pPr>
            <a:r>
              <a:rPr lang="en" sz="1500">
                <a:latin typeface="Cambria"/>
                <a:ea typeface="Cambria"/>
                <a:cs typeface="Cambria"/>
                <a:sym typeface="Cambria"/>
              </a:rPr>
              <a:t>Finalized and ordered the PCB design, currently awaiting delivery.</a:t>
            </a:r>
            <a:endParaRPr sz="1500">
              <a:latin typeface="Cambria"/>
              <a:ea typeface="Cambria"/>
              <a:cs typeface="Cambria"/>
              <a:sym typeface="Cambria"/>
            </a:endParaRPr>
          </a:p>
        </p:txBody>
      </p:sp>
      <p:sp>
        <p:nvSpPr>
          <p:cNvPr id="297" name="Google Shape;297;p42"/>
          <p:cNvSpPr txBox="1"/>
          <p:nvPr/>
        </p:nvSpPr>
        <p:spPr>
          <a:xfrm>
            <a:off x="2438400" y="115385"/>
            <a:ext cx="6629400" cy="5850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000">
                <a:solidFill>
                  <a:srgbClr val="000000"/>
                </a:solidFill>
                <a:latin typeface="Cambria"/>
                <a:ea typeface="Cambria"/>
                <a:cs typeface="Cambria"/>
                <a:sym typeface="Cambria"/>
              </a:rPr>
              <a:t>User Interface / Wireless Connectivity</a:t>
            </a:r>
            <a:r>
              <a:rPr i="0" lang="en" sz="2000" u="none" cap="none" strike="noStrike">
                <a:solidFill>
                  <a:srgbClr val="000000"/>
                </a:solidFill>
                <a:latin typeface="Cambria"/>
                <a:ea typeface="Cambria"/>
                <a:cs typeface="Cambria"/>
                <a:sym typeface="Cambria"/>
              </a:rPr>
              <a:t> </a:t>
            </a:r>
            <a:endParaRPr sz="2000">
              <a:latin typeface="Cambria"/>
              <a:ea typeface="Cambria"/>
              <a:cs typeface="Cambria"/>
              <a:sym typeface="Cambria"/>
            </a:endParaRPr>
          </a:p>
          <a:p>
            <a:pPr indent="0" lvl="0" marL="0" marR="0" rtl="0" algn="r">
              <a:spcBef>
                <a:spcPts val="0"/>
              </a:spcBef>
              <a:spcAft>
                <a:spcPts val="0"/>
              </a:spcAft>
              <a:buClr>
                <a:srgbClr val="000000"/>
              </a:buClr>
              <a:buSzPts val="1600"/>
              <a:buFont typeface="Arial"/>
              <a:buNone/>
            </a:pPr>
            <a:r>
              <a:rPr lang="en" sz="1200">
                <a:solidFill>
                  <a:srgbClr val="000000"/>
                </a:solidFill>
                <a:latin typeface="Cambria"/>
                <a:ea typeface="Cambria"/>
                <a:cs typeface="Cambria"/>
                <a:sym typeface="Cambria"/>
              </a:rPr>
              <a:t>Jaishil Shah</a:t>
            </a:r>
            <a:endParaRPr sz="1200">
              <a:latin typeface="Cambria"/>
              <a:ea typeface="Cambria"/>
              <a:cs typeface="Cambria"/>
              <a:sym typeface="Cambria"/>
            </a:endParaRPr>
          </a:p>
        </p:txBody>
      </p:sp>
      <p:pic>
        <p:nvPicPr>
          <p:cNvPr id="298" name="Google Shape;298;p42"/>
          <p:cNvPicPr preferRelativeResize="0"/>
          <p:nvPr/>
        </p:nvPicPr>
        <p:blipFill rotWithShape="1">
          <a:blip r:embed="rId3">
            <a:alphaModFix/>
          </a:blip>
          <a:srcRect b="0" l="9393" r="14727" t="65423"/>
          <a:stretch/>
        </p:blipFill>
        <p:spPr>
          <a:xfrm>
            <a:off x="6040240" y="3398475"/>
            <a:ext cx="2791836" cy="1381499"/>
          </a:xfrm>
          <a:prstGeom prst="rect">
            <a:avLst/>
          </a:prstGeom>
          <a:noFill/>
          <a:ln>
            <a:noFill/>
          </a:ln>
        </p:spPr>
      </p:pic>
      <p:sp>
        <p:nvSpPr>
          <p:cNvPr id="299" name="Google Shape;299;p42"/>
          <p:cNvSpPr txBox="1"/>
          <p:nvPr>
            <p:ph idx="1" type="body"/>
          </p:nvPr>
        </p:nvSpPr>
        <p:spPr>
          <a:xfrm>
            <a:off x="457200" y="3398468"/>
            <a:ext cx="5221200" cy="1381500"/>
          </a:xfrm>
          <a:prstGeom prst="rect">
            <a:avLst/>
          </a:prstGeom>
          <a:noFill/>
          <a:ln>
            <a:noFill/>
          </a:ln>
        </p:spPr>
        <p:txBody>
          <a:bodyPr anchorCtr="0" anchor="t" bIns="45700" lIns="91425" spcFirstLastPara="1" rIns="91425" wrap="square" tIns="45700">
            <a:noAutofit/>
          </a:bodyPr>
          <a:lstStyle/>
          <a:p>
            <a:pPr indent="0" lvl="0" marL="0" rtl="0" algn="l">
              <a:spcBef>
                <a:spcPts val="592"/>
              </a:spcBef>
              <a:spcAft>
                <a:spcPts val="0"/>
              </a:spcAft>
              <a:buNone/>
            </a:pPr>
            <a:r>
              <a:rPr b="1" lang="en" sz="1400">
                <a:latin typeface="Cambria"/>
                <a:ea typeface="Cambria"/>
                <a:cs typeface="Cambria"/>
                <a:sym typeface="Cambria"/>
              </a:rPr>
              <a:t>Challenges: </a:t>
            </a:r>
            <a:endParaRPr sz="1400">
              <a:latin typeface="Cambria"/>
              <a:ea typeface="Cambria"/>
              <a:cs typeface="Cambria"/>
              <a:sym typeface="Cambria"/>
            </a:endParaRPr>
          </a:p>
          <a:p>
            <a:pPr indent="-311150" lvl="0" marL="457200" rtl="0" algn="l">
              <a:spcBef>
                <a:spcPts val="592"/>
              </a:spcBef>
              <a:spcAft>
                <a:spcPts val="0"/>
              </a:spcAft>
              <a:buSzPts val="1300"/>
              <a:buFont typeface="Cambria"/>
              <a:buChar char="❏"/>
            </a:pPr>
            <a:r>
              <a:rPr lang="en" sz="1300">
                <a:latin typeface="Cambria"/>
                <a:ea typeface="Cambria"/>
                <a:cs typeface="Cambria"/>
                <a:sym typeface="Cambria"/>
              </a:rPr>
              <a:t>Encountered difficulties in achieving stable Bluetooth connectivity on the mobile device.</a:t>
            </a:r>
            <a:endParaRPr sz="1300">
              <a:latin typeface="Cambria"/>
              <a:ea typeface="Cambria"/>
              <a:cs typeface="Cambria"/>
              <a:sym typeface="Cambria"/>
            </a:endParaRPr>
          </a:p>
          <a:p>
            <a:pPr indent="-311150" lvl="0" marL="457200" rtl="0" algn="l">
              <a:spcBef>
                <a:spcPts val="0"/>
              </a:spcBef>
              <a:spcAft>
                <a:spcPts val="0"/>
              </a:spcAft>
              <a:buSzPts val="1300"/>
              <a:buFont typeface="Cambria"/>
              <a:buChar char="❏"/>
            </a:pPr>
            <a:r>
              <a:rPr lang="en" sz="1300">
                <a:latin typeface="Cambria"/>
                <a:ea typeface="Cambria"/>
                <a:cs typeface="Cambria"/>
                <a:sym typeface="Cambria"/>
              </a:rPr>
              <a:t>Faced complexity in designing an ESP32 PCB capable of handling large inputs and interfacing with a multi-axial cobot.</a:t>
            </a:r>
            <a:endParaRPr sz="1300">
              <a:latin typeface="Cambria"/>
              <a:ea typeface="Cambria"/>
              <a:cs typeface="Cambria"/>
              <a:sym typeface="Cambria"/>
            </a:endParaRPr>
          </a:p>
          <a:p>
            <a:pPr indent="-311150" lvl="0" marL="457200" rtl="0" algn="l">
              <a:spcBef>
                <a:spcPts val="0"/>
              </a:spcBef>
              <a:spcAft>
                <a:spcPts val="0"/>
              </a:spcAft>
              <a:buSzPts val="1300"/>
              <a:buFont typeface="Cambria"/>
              <a:buChar char="❏"/>
            </a:pPr>
            <a:r>
              <a:rPr lang="en" sz="1300">
                <a:latin typeface="Cambria"/>
                <a:ea typeface="Cambria"/>
                <a:cs typeface="Cambria"/>
                <a:sym typeface="Cambria"/>
              </a:rPr>
              <a:t>Worked within limited Altium experience to design and layout the ESP32 board.</a:t>
            </a:r>
            <a:endParaRPr sz="1300">
              <a:latin typeface="Cambria"/>
              <a:ea typeface="Cambria"/>
              <a:cs typeface="Cambria"/>
              <a:sym typeface="Cambria"/>
            </a:endParaRPr>
          </a:p>
          <a:p>
            <a:pPr indent="0" lvl="0" marL="0" rtl="0" algn="l">
              <a:spcBef>
                <a:spcPts val="592"/>
              </a:spcBef>
              <a:spcAft>
                <a:spcPts val="0"/>
              </a:spcAft>
              <a:buNone/>
            </a:pPr>
            <a:r>
              <a:t/>
            </a:r>
            <a:endParaRPr sz="1600">
              <a:latin typeface="Cambria"/>
              <a:ea typeface="Cambria"/>
              <a:cs typeface="Cambria"/>
              <a:sym typeface="Cambria"/>
            </a:endParaRPr>
          </a:p>
        </p:txBody>
      </p:sp>
      <p:pic>
        <p:nvPicPr>
          <p:cNvPr id="300" name="Google Shape;300;p42"/>
          <p:cNvPicPr preferRelativeResize="0"/>
          <p:nvPr/>
        </p:nvPicPr>
        <p:blipFill>
          <a:blip r:embed="rId4">
            <a:alphaModFix/>
          </a:blip>
          <a:stretch>
            <a:fillRect/>
          </a:stretch>
        </p:blipFill>
        <p:spPr>
          <a:xfrm rot="5400000">
            <a:off x="6745637" y="663086"/>
            <a:ext cx="1381050" cy="3002527"/>
          </a:xfrm>
          <a:prstGeom prst="rect">
            <a:avLst/>
          </a:prstGeom>
          <a:noFill/>
          <a:ln>
            <a:noFill/>
          </a:ln>
        </p:spPr>
      </p:pic>
      <p:cxnSp>
        <p:nvCxnSpPr>
          <p:cNvPr id="301" name="Google Shape;301;p42"/>
          <p:cNvCxnSpPr/>
          <p:nvPr/>
        </p:nvCxnSpPr>
        <p:spPr>
          <a:xfrm>
            <a:off x="275275" y="3373952"/>
            <a:ext cx="5410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2621550" y="527375"/>
            <a:ext cx="3900900" cy="60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18518"/>
              <a:buFont typeface="Arial"/>
              <a:buNone/>
            </a:pPr>
            <a:r>
              <a:rPr lang="en" sz="2700">
                <a:latin typeface="Cambria"/>
                <a:ea typeface="Cambria"/>
                <a:cs typeface="Cambria"/>
                <a:sym typeface="Cambria"/>
              </a:rPr>
              <a:t>Schematic and PCB Layout</a:t>
            </a:r>
            <a:endParaRPr sz="2700">
              <a:latin typeface="Cambria"/>
              <a:ea typeface="Cambria"/>
              <a:cs typeface="Cambria"/>
              <a:sym typeface="Cambria"/>
            </a:endParaRPr>
          </a:p>
        </p:txBody>
      </p:sp>
      <p:sp>
        <p:nvSpPr>
          <p:cNvPr id="307" name="Google Shape;307;p43"/>
          <p:cNvSpPr txBox="1"/>
          <p:nvPr/>
        </p:nvSpPr>
        <p:spPr>
          <a:xfrm>
            <a:off x="2438400" y="115385"/>
            <a:ext cx="6629400" cy="5850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000">
                <a:solidFill>
                  <a:srgbClr val="000000"/>
                </a:solidFill>
                <a:latin typeface="Cambria"/>
                <a:ea typeface="Cambria"/>
                <a:cs typeface="Cambria"/>
                <a:sym typeface="Cambria"/>
              </a:rPr>
              <a:t>User Interface / Wireless Connectivity</a:t>
            </a:r>
            <a:r>
              <a:rPr i="0" lang="en" sz="2000" u="none" cap="none" strike="noStrike">
                <a:solidFill>
                  <a:srgbClr val="000000"/>
                </a:solidFill>
                <a:latin typeface="Cambria"/>
                <a:ea typeface="Cambria"/>
                <a:cs typeface="Cambria"/>
                <a:sym typeface="Cambria"/>
              </a:rPr>
              <a:t> </a:t>
            </a:r>
            <a:endParaRPr sz="2000">
              <a:latin typeface="Cambria"/>
              <a:ea typeface="Cambria"/>
              <a:cs typeface="Cambria"/>
              <a:sym typeface="Cambria"/>
            </a:endParaRPr>
          </a:p>
          <a:p>
            <a:pPr indent="0" lvl="0" marL="0" marR="0" rtl="0" algn="r">
              <a:spcBef>
                <a:spcPts val="0"/>
              </a:spcBef>
              <a:spcAft>
                <a:spcPts val="0"/>
              </a:spcAft>
              <a:buClr>
                <a:srgbClr val="000000"/>
              </a:buClr>
              <a:buSzPts val="1600"/>
              <a:buFont typeface="Arial"/>
              <a:buNone/>
            </a:pPr>
            <a:r>
              <a:rPr lang="en" sz="1200">
                <a:solidFill>
                  <a:srgbClr val="000000"/>
                </a:solidFill>
                <a:latin typeface="Cambria"/>
                <a:ea typeface="Cambria"/>
                <a:cs typeface="Cambria"/>
                <a:sym typeface="Cambria"/>
              </a:rPr>
              <a:t>Jaishil Shah</a:t>
            </a:r>
            <a:endParaRPr sz="1200">
              <a:latin typeface="Cambria"/>
              <a:ea typeface="Cambria"/>
              <a:cs typeface="Cambria"/>
              <a:sym typeface="Cambria"/>
            </a:endParaRPr>
          </a:p>
        </p:txBody>
      </p:sp>
      <p:pic>
        <p:nvPicPr>
          <p:cNvPr id="308" name="Google Shape;308;p43"/>
          <p:cNvPicPr preferRelativeResize="0"/>
          <p:nvPr/>
        </p:nvPicPr>
        <p:blipFill>
          <a:blip r:embed="rId3">
            <a:alphaModFix/>
          </a:blip>
          <a:stretch>
            <a:fillRect/>
          </a:stretch>
        </p:blipFill>
        <p:spPr>
          <a:xfrm>
            <a:off x="120950" y="1043575"/>
            <a:ext cx="3900901" cy="2557025"/>
          </a:xfrm>
          <a:prstGeom prst="rect">
            <a:avLst/>
          </a:prstGeom>
          <a:noFill/>
          <a:ln>
            <a:noFill/>
          </a:ln>
          <a:effectLst>
            <a:outerShdw blurRad="57150" rotWithShape="0" algn="bl" dir="5400000" dist="19050">
              <a:srgbClr val="000000">
                <a:alpha val="50000"/>
              </a:srgbClr>
            </a:outerShdw>
          </a:effectLst>
        </p:spPr>
      </p:pic>
      <p:pic>
        <p:nvPicPr>
          <p:cNvPr id="309" name="Google Shape;309;p43"/>
          <p:cNvPicPr preferRelativeResize="0"/>
          <p:nvPr/>
        </p:nvPicPr>
        <p:blipFill>
          <a:blip r:embed="rId4">
            <a:alphaModFix/>
          </a:blip>
          <a:stretch>
            <a:fillRect/>
          </a:stretch>
        </p:blipFill>
        <p:spPr>
          <a:xfrm>
            <a:off x="757987" y="3737689"/>
            <a:ext cx="2626824" cy="1196924"/>
          </a:xfrm>
          <a:prstGeom prst="rect">
            <a:avLst/>
          </a:prstGeom>
          <a:noFill/>
          <a:ln>
            <a:noFill/>
          </a:ln>
          <a:effectLst>
            <a:outerShdw blurRad="57150" rotWithShape="0" algn="bl" dir="5400000" dist="19050">
              <a:srgbClr val="000000">
                <a:alpha val="50000"/>
              </a:srgbClr>
            </a:outerShdw>
          </a:effectLst>
        </p:spPr>
      </p:pic>
      <p:pic>
        <p:nvPicPr>
          <p:cNvPr id="310" name="Google Shape;310;p43"/>
          <p:cNvPicPr preferRelativeResize="0"/>
          <p:nvPr/>
        </p:nvPicPr>
        <p:blipFill>
          <a:blip r:embed="rId5">
            <a:alphaModFix/>
          </a:blip>
          <a:stretch>
            <a:fillRect/>
          </a:stretch>
        </p:blipFill>
        <p:spPr>
          <a:xfrm>
            <a:off x="4188925" y="2351526"/>
            <a:ext cx="2626825" cy="1249073"/>
          </a:xfrm>
          <a:prstGeom prst="rect">
            <a:avLst/>
          </a:prstGeom>
          <a:noFill/>
          <a:ln>
            <a:noFill/>
          </a:ln>
          <a:effectLst>
            <a:outerShdw blurRad="57150" rotWithShape="0" algn="bl" dir="5400000" dist="19050">
              <a:srgbClr val="000000">
                <a:alpha val="50000"/>
              </a:srgbClr>
            </a:outerShdw>
          </a:effectLst>
        </p:spPr>
      </p:pic>
      <p:pic>
        <p:nvPicPr>
          <p:cNvPr id="311" name="Google Shape;311;p43"/>
          <p:cNvPicPr preferRelativeResize="0"/>
          <p:nvPr/>
        </p:nvPicPr>
        <p:blipFill>
          <a:blip r:embed="rId6">
            <a:alphaModFix/>
          </a:blip>
          <a:stretch>
            <a:fillRect/>
          </a:stretch>
        </p:blipFill>
        <p:spPr>
          <a:xfrm>
            <a:off x="6314281" y="3711627"/>
            <a:ext cx="2581720" cy="1249075"/>
          </a:xfrm>
          <a:prstGeom prst="rect">
            <a:avLst/>
          </a:prstGeom>
          <a:noFill/>
          <a:ln>
            <a:noFill/>
          </a:ln>
          <a:effectLst>
            <a:outerShdw blurRad="57150" rotWithShape="0" algn="bl" dir="5400000" dist="19050">
              <a:srgbClr val="000000">
                <a:alpha val="50000"/>
              </a:srgbClr>
            </a:outerShdw>
          </a:effectLst>
        </p:spPr>
      </p:pic>
      <p:pic>
        <p:nvPicPr>
          <p:cNvPr id="312" name="Google Shape;312;p43"/>
          <p:cNvPicPr preferRelativeResize="0"/>
          <p:nvPr/>
        </p:nvPicPr>
        <p:blipFill rotWithShape="1">
          <a:blip r:embed="rId7">
            <a:alphaModFix/>
          </a:blip>
          <a:srcRect b="1222" l="11460" r="14217" t="22859"/>
          <a:stretch/>
        </p:blipFill>
        <p:spPr>
          <a:xfrm>
            <a:off x="6397387" y="1043575"/>
            <a:ext cx="2415500" cy="1249076"/>
          </a:xfrm>
          <a:prstGeom prst="rect">
            <a:avLst/>
          </a:prstGeom>
          <a:noFill/>
          <a:ln>
            <a:noFill/>
          </a:ln>
          <a:effectLst>
            <a:outerShdw blurRad="57150" rotWithShape="0" algn="bl" dir="5400000" dist="19050">
              <a:srgbClr val="000000">
                <a:alpha val="50000"/>
              </a:srgbClr>
            </a:outerShdw>
          </a:effectLst>
        </p:spPr>
      </p:pic>
      <p:sp>
        <p:nvSpPr>
          <p:cNvPr id="313" name="Google Shape;313;p43"/>
          <p:cNvSpPr txBox="1"/>
          <p:nvPr/>
        </p:nvSpPr>
        <p:spPr>
          <a:xfrm>
            <a:off x="4478816" y="1295113"/>
            <a:ext cx="16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ria"/>
                <a:ea typeface="Cambria"/>
                <a:cs typeface="Cambria"/>
                <a:sym typeface="Cambria"/>
              </a:rPr>
              <a:t>        PCB Schematic</a:t>
            </a:r>
            <a:endParaRPr>
              <a:solidFill>
                <a:schemeClr val="dk1"/>
              </a:solidFill>
              <a:latin typeface="Cambria"/>
              <a:ea typeface="Cambria"/>
              <a:cs typeface="Cambria"/>
              <a:sym typeface="Cambria"/>
            </a:endParaRPr>
          </a:p>
        </p:txBody>
      </p:sp>
      <p:sp>
        <p:nvSpPr>
          <p:cNvPr id="314" name="Google Shape;314;p43"/>
          <p:cNvSpPr txBox="1"/>
          <p:nvPr/>
        </p:nvSpPr>
        <p:spPr>
          <a:xfrm>
            <a:off x="4191020" y="1640900"/>
            <a:ext cx="16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ria"/>
                <a:ea typeface="Cambria"/>
                <a:cs typeface="Cambria"/>
                <a:sym typeface="Cambria"/>
              </a:rPr>
              <a:t>3D PCB render </a:t>
            </a:r>
            <a:endParaRPr>
              <a:solidFill>
                <a:schemeClr val="dk1"/>
              </a:solidFill>
              <a:latin typeface="Cambria"/>
              <a:ea typeface="Cambria"/>
              <a:cs typeface="Cambria"/>
              <a:sym typeface="Cambria"/>
            </a:endParaRPr>
          </a:p>
        </p:txBody>
      </p:sp>
      <p:sp>
        <p:nvSpPr>
          <p:cNvPr id="315" name="Google Shape;315;p43"/>
          <p:cNvSpPr txBox="1"/>
          <p:nvPr/>
        </p:nvSpPr>
        <p:spPr>
          <a:xfrm>
            <a:off x="7161375" y="2635838"/>
            <a:ext cx="16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ria"/>
                <a:ea typeface="Cambria"/>
                <a:cs typeface="Cambria"/>
                <a:sym typeface="Cambria"/>
              </a:rPr>
              <a:t>      </a:t>
            </a:r>
            <a:r>
              <a:rPr lang="en">
                <a:solidFill>
                  <a:schemeClr val="dk1"/>
                </a:solidFill>
                <a:latin typeface="Cambria"/>
                <a:ea typeface="Cambria"/>
                <a:cs typeface="Cambria"/>
                <a:sym typeface="Cambria"/>
              </a:rPr>
              <a:t>Top-Down View</a:t>
            </a:r>
            <a:endParaRPr>
              <a:solidFill>
                <a:schemeClr val="dk1"/>
              </a:solidFill>
              <a:latin typeface="Cambria"/>
              <a:ea typeface="Cambria"/>
              <a:cs typeface="Cambria"/>
              <a:sym typeface="Cambria"/>
            </a:endParaRPr>
          </a:p>
        </p:txBody>
      </p:sp>
      <p:sp>
        <p:nvSpPr>
          <p:cNvPr id="316" name="Google Shape;316;p43"/>
          <p:cNvSpPr txBox="1"/>
          <p:nvPr/>
        </p:nvSpPr>
        <p:spPr>
          <a:xfrm>
            <a:off x="7206257" y="2971000"/>
            <a:ext cx="16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ria"/>
                <a:ea typeface="Cambria"/>
                <a:cs typeface="Cambria"/>
                <a:sym typeface="Cambria"/>
              </a:rPr>
              <a:t>Bottom View</a:t>
            </a:r>
            <a:r>
              <a:rPr lang="en">
                <a:solidFill>
                  <a:schemeClr val="dk1"/>
                </a:solidFill>
                <a:latin typeface="Cambria"/>
                <a:ea typeface="Cambria"/>
                <a:cs typeface="Cambria"/>
                <a:sym typeface="Cambria"/>
              </a:rPr>
              <a:t> </a:t>
            </a:r>
            <a:endParaRPr>
              <a:solidFill>
                <a:schemeClr val="dk1"/>
              </a:solidFill>
              <a:latin typeface="Cambria"/>
              <a:ea typeface="Cambria"/>
              <a:cs typeface="Cambria"/>
              <a:sym typeface="Cambria"/>
            </a:endParaRPr>
          </a:p>
        </p:txBody>
      </p:sp>
      <p:sp>
        <p:nvSpPr>
          <p:cNvPr id="317" name="Google Shape;317;p43"/>
          <p:cNvSpPr/>
          <p:nvPr/>
        </p:nvSpPr>
        <p:spPr>
          <a:xfrm>
            <a:off x="8375875" y="3090825"/>
            <a:ext cx="78600" cy="50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43"/>
          <p:cNvSpPr/>
          <p:nvPr/>
        </p:nvSpPr>
        <p:spPr>
          <a:xfrm rot="5400000">
            <a:off x="7092975" y="2581100"/>
            <a:ext cx="78600" cy="50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43"/>
          <p:cNvSpPr/>
          <p:nvPr/>
        </p:nvSpPr>
        <p:spPr>
          <a:xfrm rot="5400000">
            <a:off x="4404475" y="1275025"/>
            <a:ext cx="78600" cy="50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43"/>
          <p:cNvSpPr/>
          <p:nvPr/>
        </p:nvSpPr>
        <p:spPr>
          <a:xfrm rot="-5400000">
            <a:off x="5786750" y="1586150"/>
            <a:ext cx="78600" cy="50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43"/>
          <p:cNvSpPr/>
          <p:nvPr/>
        </p:nvSpPr>
        <p:spPr>
          <a:xfrm rot="5400000">
            <a:off x="3802650" y="4081313"/>
            <a:ext cx="78600" cy="50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43"/>
          <p:cNvSpPr txBox="1"/>
          <p:nvPr/>
        </p:nvSpPr>
        <p:spPr>
          <a:xfrm>
            <a:off x="4125657" y="4136075"/>
            <a:ext cx="16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ria"/>
                <a:ea typeface="Cambria"/>
                <a:cs typeface="Cambria"/>
                <a:sym typeface="Cambria"/>
              </a:rPr>
              <a:t>Full Design View</a:t>
            </a:r>
            <a:endParaRPr>
              <a:solidFill>
                <a:schemeClr val="dk1"/>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2621550" y="527375"/>
            <a:ext cx="39009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 sz="2400">
                <a:latin typeface="Cambria"/>
                <a:ea typeface="Cambria"/>
                <a:cs typeface="Cambria"/>
                <a:sym typeface="Cambria"/>
              </a:rPr>
              <a:t>Remaining Tasks</a:t>
            </a:r>
            <a:endParaRPr sz="2400">
              <a:latin typeface="Cambria"/>
              <a:ea typeface="Cambria"/>
              <a:cs typeface="Cambria"/>
              <a:sym typeface="Cambria"/>
            </a:endParaRPr>
          </a:p>
        </p:txBody>
      </p:sp>
      <p:sp>
        <p:nvSpPr>
          <p:cNvPr id="328" name="Google Shape;328;p44"/>
          <p:cNvSpPr txBox="1"/>
          <p:nvPr/>
        </p:nvSpPr>
        <p:spPr>
          <a:xfrm>
            <a:off x="2438400" y="115385"/>
            <a:ext cx="6629400" cy="5850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000">
                <a:solidFill>
                  <a:srgbClr val="000000"/>
                </a:solidFill>
                <a:latin typeface="Cambria"/>
                <a:ea typeface="Cambria"/>
                <a:cs typeface="Cambria"/>
                <a:sym typeface="Cambria"/>
              </a:rPr>
              <a:t>User Interface / Wireless Connectivity</a:t>
            </a:r>
            <a:r>
              <a:rPr i="0" lang="en" sz="2000" u="none" cap="none" strike="noStrike">
                <a:solidFill>
                  <a:srgbClr val="000000"/>
                </a:solidFill>
                <a:latin typeface="Cambria"/>
                <a:ea typeface="Cambria"/>
                <a:cs typeface="Cambria"/>
                <a:sym typeface="Cambria"/>
              </a:rPr>
              <a:t> </a:t>
            </a:r>
            <a:endParaRPr sz="2000">
              <a:latin typeface="Cambria"/>
              <a:ea typeface="Cambria"/>
              <a:cs typeface="Cambria"/>
              <a:sym typeface="Cambria"/>
            </a:endParaRPr>
          </a:p>
          <a:p>
            <a:pPr indent="0" lvl="0" marL="0" marR="0" rtl="0" algn="r">
              <a:spcBef>
                <a:spcPts val="0"/>
              </a:spcBef>
              <a:spcAft>
                <a:spcPts val="0"/>
              </a:spcAft>
              <a:buClr>
                <a:srgbClr val="000000"/>
              </a:buClr>
              <a:buSzPts val="1600"/>
              <a:buFont typeface="Arial"/>
              <a:buNone/>
            </a:pPr>
            <a:r>
              <a:rPr lang="en" sz="1200">
                <a:solidFill>
                  <a:srgbClr val="000000"/>
                </a:solidFill>
                <a:latin typeface="Cambria"/>
                <a:ea typeface="Cambria"/>
                <a:cs typeface="Cambria"/>
                <a:sym typeface="Cambria"/>
              </a:rPr>
              <a:t>Jaishil Shah</a:t>
            </a:r>
            <a:endParaRPr sz="1200">
              <a:latin typeface="Cambria"/>
              <a:ea typeface="Cambria"/>
              <a:cs typeface="Cambria"/>
              <a:sym typeface="Cambria"/>
            </a:endParaRPr>
          </a:p>
        </p:txBody>
      </p:sp>
      <p:sp>
        <p:nvSpPr>
          <p:cNvPr id="329" name="Google Shape;329;p44"/>
          <p:cNvSpPr txBox="1"/>
          <p:nvPr/>
        </p:nvSpPr>
        <p:spPr>
          <a:xfrm>
            <a:off x="283125" y="1219046"/>
            <a:ext cx="6842400" cy="36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Cambria"/>
                <a:ea typeface="Cambria"/>
                <a:cs typeface="Cambria"/>
                <a:sym typeface="Cambria"/>
              </a:rPr>
              <a:t>403 - </a:t>
            </a:r>
            <a:endParaRPr b="1" sz="1600">
              <a:solidFill>
                <a:schemeClr val="dk1"/>
              </a:solidFill>
              <a:latin typeface="Cambria"/>
              <a:ea typeface="Cambria"/>
              <a:cs typeface="Cambria"/>
              <a:sym typeface="Cambria"/>
            </a:endParaRPr>
          </a:p>
          <a:p>
            <a:pPr indent="-330200" lvl="0" marL="457200" rtl="0" algn="l">
              <a:lnSpc>
                <a:spcPct val="115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Practice Soldering (this week) in preparation for the ESP-32</a:t>
            </a:r>
            <a:endParaRPr sz="1600">
              <a:solidFill>
                <a:schemeClr val="dk1"/>
              </a:solidFill>
              <a:latin typeface="Cambria"/>
              <a:ea typeface="Cambria"/>
              <a:cs typeface="Cambria"/>
              <a:sym typeface="Cambria"/>
            </a:endParaRPr>
          </a:p>
          <a:p>
            <a:pPr indent="-330200" lvl="0" marL="457200" rtl="0" algn="l">
              <a:lnSpc>
                <a:spcPct val="115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Solder remaining components onto the ESP-32 (once it arrives)</a:t>
            </a:r>
            <a:endParaRPr sz="1600">
              <a:solidFill>
                <a:schemeClr val="dk1"/>
              </a:solidFill>
              <a:latin typeface="Cambria"/>
              <a:ea typeface="Cambria"/>
              <a:cs typeface="Cambria"/>
              <a:sym typeface="Cambria"/>
            </a:endParaRPr>
          </a:p>
          <a:p>
            <a:pPr indent="-330200" lvl="0" marL="457200" rtl="0" algn="l">
              <a:lnSpc>
                <a:spcPct val="115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Confirm </a:t>
            </a:r>
            <a:r>
              <a:rPr b="1" lang="en" sz="1600">
                <a:solidFill>
                  <a:schemeClr val="dk1"/>
                </a:solidFill>
                <a:latin typeface="Cambria"/>
                <a:ea typeface="Cambria"/>
                <a:cs typeface="Cambria"/>
                <a:sym typeface="Cambria"/>
              </a:rPr>
              <a:t>NEW</a:t>
            </a:r>
            <a:r>
              <a:rPr lang="en" sz="1600">
                <a:solidFill>
                  <a:schemeClr val="dk1"/>
                </a:solidFill>
                <a:latin typeface="Cambria"/>
                <a:ea typeface="Cambria"/>
                <a:cs typeface="Cambria"/>
                <a:sym typeface="Cambria"/>
              </a:rPr>
              <a:t> ESP-32 functions as intended (Bluetooth &amp; input/output)</a:t>
            </a:r>
            <a:endParaRPr sz="1600">
              <a:solidFill>
                <a:schemeClr val="dk1"/>
              </a:solidFill>
              <a:latin typeface="Cambria"/>
              <a:ea typeface="Cambria"/>
              <a:cs typeface="Cambria"/>
              <a:sym typeface="Cambria"/>
            </a:endParaRPr>
          </a:p>
          <a:p>
            <a:pPr indent="-330200" lvl="0" marL="457200" rtl="0" algn="l">
              <a:lnSpc>
                <a:spcPct val="115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Establish that all deliverables in the Validation Plan are met</a:t>
            </a:r>
            <a:endParaRPr sz="1600">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sz="16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latin typeface="Cambria"/>
                <a:ea typeface="Cambria"/>
                <a:cs typeface="Cambria"/>
                <a:sym typeface="Cambria"/>
              </a:rPr>
              <a:t>404 - </a:t>
            </a:r>
            <a:endParaRPr b="1" sz="1600">
              <a:solidFill>
                <a:schemeClr val="dk1"/>
              </a:solidFill>
              <a:latin typeface="Cambria"/>
              <a:ea typeface="Cambria"/>
              <a:cs typeface="Cambria"/>
              <a:sym typeface="Cambria"/>
            </a:endParaRPr>
          </a:p>
          <a:p>
            <a:pPr indent="-330200" lvl="0" marL="457200" rtl="0" algn="l">
              <a:lnSpc>
                <a:spcPct val="115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Design and test ESP-32 compatibility with C2000/Motors</a:t>
            </a:r>
            <a:endParaRPr sz="1600">
              <a:solidFill>
                <a:schemeClr val="dk1"/>
              </a:solidFill>
              <a:latin typeface="Cambria"/>
              <a:ea typeface="Cambria"/>
              <a:cs typeface="Cambria"/>
              <a:sym typeface="Cambria"/>
            </a:endParaRPr>
          </a:p>
          <a:p>
            <a:pPr indent="-330200" lvl="0" marL="457200" rtl="0" algn="l">
              <a:lnSpc>
                <a:spcPct val="115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Ensure mobile app. interaction successfully moves cobot arms</a:t>
            </a:r>
            <a:endParaRPr sz="1600">
              <a:solidFill>
                <a:schemeClr val="dk1"/>
              </a:solidFill>
              <a:latin typeface="Cambria"/>
              <a:ea typeface="Cambria"/>
              <a:cs typeface="Cambria"/>
              <a:sym typeface="Cambria"/>
            </a:endParaRPr>
          </a:p>
          <a:p>
            <a:pPr indent="-330200" lvl="0" marL="457200" rtl="0" algn="l">
              <a:lnSpc>
                <a:spcPct val="115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Design and Fabricate ESP-32 enclosure and power access </a:t>
            </a:r>
            <a:endParaRPr sz="1600">
              <a:solidFill>
                <a:schemeClr val="dk1"/>
              </a:solidFill>
              <a:latin typeface="Cambria"/>
              <a:ea typeface="Cambria"/>
              <a:cs typeface="Cambria"/>
              <a:sym typeface="Cambria"/>
            </a:endParaRPr>
          </a:p>
          <a:p>
            <a:pPr indent="-330200" lvl="0" marL="457200" rtl="0" algn="l">
              <a:lnSpc>
                <a:spcPct val="115000"/>
              </a:lnSpc>
              <a:spcBef>
                <a:spcPts val="0"/>
              </a:spcBef>
              <a:spcAft>
                <a:spcPts val="0"/>
              </a:spcAft>
              <a:buClr>
                <a:schemeClr val="dk1"/>
              </a:buClr>
              <a:buSzPts val="1600"/>
              <a:buFont typeface="Cambria"/>
              <a:buChar char="-"/>
            </a:pPr>
            <a:r>
              <a:rPr lang="en" sz="1600">
                <a:solidFill>
                  <a:schemeClr val="dk1"/>
                </a:solidFill>
                <a:latin typeface="Cambria"/>
                <a:ea typeface="Cambria"/>
                <a:cs typeface="Cambria"/>
                <a:sym typeface="Cambria"/>
              </a:rPr>
              <a:t>Add complexity and finishing touches to mobile app. </a:t>
            </a:r>
            <a:endParaRPr sz="1600">
              <a:solidFill>
                <a:schemeClr val="dk1"/>
              </a:solidFill>
              <a:latin typeface="Cambria"/>
              <a:ea typeface="Cambria"/>
              <a:cs typeface="Cambria"/>
              <a:sym typeface="Cambria"/>
            </a:endParaRPr>
          </a:p>
          <a:p>
            <a:pPr indent="0" lvl="0" marL="0" rtl="0" algn="l">
              <a:spcBef>
                <a:spcPts val="640"/>
              </a:spcBef>
              <a:spcAft>
                <a:spcPts val="0"/>
              </a:spcAft>
              <a:buNone/>
            </a:pPr>
            <a:r>
              <a:t/>
            </a:r>
            <a:endParaRPr sz="1600">
              <a:solidFill>
                <a:schemeClr val="dk1"/>
              </a:solidFill>
              <a:latin typeface="Cambria"/>
              <a:ea typeface="Cambria"/>
              <a:cs typeface="Cambria"/>
              <a:sym typeface="Cambria"/>
            </a:endParaRPr>
          </a:p>
        </p:txBody>
      </p:sp>
      <p:pic>
        <p:nvPicPr>
          <p:cNvPr id="330" name="Google Shape;330;p44"/>
          <p:cNvPicPr preferRelativeResize="0"/>
          <p:nvPr/>
        </p:nvPicPr>
        <p:blipFill>
          <a:blip r:embed="rId3">
            <a:alphaModFix/>
          </a:blip>
          <a:stretch>
            <a:fillRect/>
          </a:stretch>
        </p:blipFill>
        <p:spPr>
          <a:xfrm>
            <a:off x="7299375" y="1370889"/>
            <a:ext cx="1571950" cy="25747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457200" y="520023"/>
            <a:ext cx="8229600" cy="452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 sz="2400"/>
              <a:t>Execution plan</a:t>
            </a:r>
            <a:endParaRPr sz="2400"/>
          </a:p>
        </p:txBody>
      </p:sp>
      <p:pic>
        <p:nvPicPr>
          <p:cNvPr id="336" name="Google Shape;336;p45"/>
          <p:cNvPicPr preferRelativeResize="0"/>
          <p:nvPr/>
        </p:nvPicPr>
        <p:blipFill>
          <a:blip r:embed="rId3">
            <a:alphaModFix/>
          </a:blip>
          <a:stretch>
            <a:fillRect/>
          </a:stretch>
        </p:blipFill>
        <p:spPr>
          <a:xfrm>
            <a:off x="1215975" y="1042262"/>
            <a:ext cx="6712056" cy="37964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075600" y="681142"/>
            <a:ext cx="29928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Font typeface="Arial"/>
              <a:buNone/>
            </a:pPr>
            <a:r>
              <a:rPr lang="en" sz="2400"/>
              <a:t>Project Description </a:t>
            </a:r>
            <a:endParaRPr sz="2400"/>
          </a:p>
        </p:txBody>
      </p:sp>
      <p:sp>
        <p:nvSpPr>
          <p:cNvPr id="152" name="Google Shape;152;p28"/>
          <p:cNvSpPr txBox="1"/>
          <p:nvPr>
            <p:ph idx="1" type="body"/>
          </p:nvPr>
        </p:nvSpPr>
        <p:spPr>
          <a:xfrm>
            <a:off x="457200" y="1283845"/>
            <a:ext cx="8229600" cy="3478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340"/>
              <a:buNone/>
            </a:pPr>
            <a:r>
              <a:rPr b="1" lang="en" sz="2000"/>
              <a:t>Problem statement:</a:t>
            </a:r>
            <a:r>
              <a:rPr lang="en" sz="2700"/>
              <a:t> </a:t>
            </a:r>
            <a:endParaRPr/>
          </a:p>
          <a:p>
            <a:pPr indent="-365760" lvl="0" marL="342900" rtl="0" algn="l">
              <a:lnSpc>
                <a:spcPct val="100000"/>
              </a:lnSpc>
              <a:spcBef>
                <a:spcPts val="0"/>
              </a:spcBef>
              <a:spcAft>
                <a:spcPts val="0"/>
              </a:spcAft>
              <a:buSzPts val="1700"/>
              <a:buFont typeface="Calibri"/>
              <a:buChar char="-"/>
            </a:pPr>
            <a:r>
              <a:rPr lang="en" sz="1700"/>
              <a:t>Factory settings pose dangerous environments to human workers through the exposure to heavy machinery, tight spaces, and repetitive workloads. These hazards increase chance of injury and worker burnout. We need to implement collaborative robots (Cobots) to improve worker conditions.</a:t>
            </a:r>
            <a:endParaRPr sz="1700"/>
          </a:p>
        </p:txBody>
      </p:sp>
      <p:pic>
        <p:nvPicPr>
          <p:cNvPr id="153" name="Google Shape;153;p28"/>
          <p:cNvPicPr preferRelativeResize="0"/>
          <p:nvPr/>
        </p:nvPicPr>
        <p:blipFill rotWithShape="1">
          <a:blip r:embed="rId3">
            <a:alphaModFix/>
          </a:blip>
          <a:srcRect b="0" l="0" r="0" t="0"/>
          <a:stretch/>
        </p:blipFill>
        <p:spPr>
          <a:xfrm>
            <a:off x="5883744" y="2952385"/>
            <a:ext cx="2170169" cy="1134974"/>
          </a:xfrm>
          <a:prstGeom prst="rect">
            <a:avLst/>
          </a:prstGeom>
          <a:noFill/>
          <a:ln>
            <a:noFill/>
          </a:ln>
          <a:effectLst>
            <a:outerShdw blurRad="292100" rotWithShape="0" algn="tl" dir="2700000" dist="139700">
              <a:srgbClr val="333333">
                <a:alpha val="64709"/>
              </a:srgbClr>
            </a:outerShdw>
          </a:effectLst>
        </p:spPr>
      </p:pic>
      <p:pic>
        <p:nvPicPr>
          <p:cNvPr descr="injury in the manufacturing industry ..." id="154" name="Google Shape;154;p28"/>
          <p:cNvPicPr preferRelativeResize="0"/>
          <p:nvPr/>
        </p:nvPicPr>
        <p:blipFill rotWithShape="1">
          <a:blip r:embed="rId4">
            <a:alphaModFix/>
          </a:blip>
          <a:srcRect b="0" l="0" r="0" t="0"/>
          <a:stretch/>
        </p:blipFill>
        <p:spPr>
          <a:xfrm>
            <a:off x="1089930" y="3023010"/>
            <a:ext cx="1493304" cy="993725"/>
          </a:xfrm>
          <a:prstGeom prst="rect">
            <a:avLst/>
          </a:prstGeom>
          <a:noFill/>
          <a:ln>
            <a:noFill/>
          </a:ln>
          <a:effectLst>
            <a:outerShdw blurRad="292100" rotWithShape="0" algn="tl" dir="2700000" dist="139700">
              <a:srgbClr val="333333">
                <a:alpha val="64709"/>
              </a:srgbClr>
            </a:outerShdw>
          </a:effectLst>
        </p:spPr>
      </p:pic>
      <p:pic>
        <p:nvPicPr>
          <p:cNvPr descr="More workers find a four-day workweek ..." id="155" name="Google Shape;155;p28"/>
          <p:cNvPicPr preferRelativeResize="0"/>
          <p:nvPr/>
        </p:nvPicPr>
        <p:blipFill rotWithShape="1">
          <a:blip r:embed="rId5">
            <a:alphaModFix/>
          </a:blip>
          <a:srcRect b="0" l="0" r="0" t="0"/>
          <a:stretch/>
        </p:blipFill>
        <p:spPr>
          <a:xfrm>
            <a:off x="3075525" y="3023009"/>
            <a:ext cx="1493303" cy="993725"/>
          </a:xfrm>
          <a:prstGeom prst="rect">
            <a:avLst/>
          </a:prstGeom>
          <a:noFill/>
          <a:ln>
            <a:noFill/>
          </a:ln>
          <a:effectLst>
            <a:outerShdw blurRad="292100" rotWithShape="0" algn="tl" dir="2700000" dist="139700">
              <a:srgbClr val="333333">
                <a:alpha val="64709"/>
              </a:srgbClr>
            </a:outerShdw>
          </a:effectLst>
        </p:spPr>
      </p:pic>
      <p:sp>
        <p:nvSpPr>
          <p:cNvPr id="156" name="Google Shape;156;p28"/>
          <p:cNvSpPr txBox="1"/>
          <p:nvPr/>
        </p:nvSpPr>
        <p:spPr>
          <a:xfrm>
            <a:off x="1224592" y="4160183"/>
            <a:ext cx="3798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Arial"/>
                <a:ea typeface="Arial"/>
                <a:cs typeface="Arial"/>
                <a:sym typeface="Arial"/>
              </a:rPr>
              <a:t>Human Injury &amp; Burnout in Warehouses</a:t>
            </a:r>
            <a:endParaRPr/>
          </a:p>
        </p:txBody>
      </p:sp>
      <p:sp>
        <p:nvSpPr>
          <p:cNvPr id="157" name="Google Shape;157;p28"/>
          <p:cNvSpPr txBox="1"/>
          <p:nvPr/>
        </p:nvSpPr>
        <p:spPr>
          <a:xfrm>
            <a:off x="5932827" y="4160173"/>
            <a:ext cx="1632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000000"/>
                </a:solidFill>
                <a:latin typeface="Arial"/>
                <a:ea typeface="Arial"/>
                <a:cs typeface="Arial"/>
                <a:sym typeface="Arial"/>
              </a:rPr>
              <a:t>Cobot Solution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457200" y="590162"/>
            <a:ext cx="8229600" cy="452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 sz="2400"/>
              <a:t>Validation plan</a:t>
            </a:r>
            <a:endParaRPr sz="2400"/>
          </a:p>
        </p:txBody>
      </p:sp>
      <p:pic>
        <p:nvPicPr>
          <p:cNvPr id="342" name="Google Shape;342;p46"/>
          <p:cNvPicPr preferRelativeResize="0"/>
          <p:nvPr/>
        </p:nvPicPr>
        <p:blipFill>
          <a:blip r:embed="rId3">
            <a:alphaModFix/>
          </a:blip>
          <a:stretch>
            <a:fillRect/>
          </a:stretch>
        </p:blipFill>
        <p:spPr>
          <a:xfrm>
            <a:off x="1319563" y="1084562"/>
            <a:ext cx="6504872" cy="37964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075525" y="681142"/>
            <a:ext cx="2992800" cy="618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2400"/>
              <a:buFont typeface="Arial"/>
              <a:buNone/>
            </a:pPr>
            <a:r>
              <a:rPr lang="en" sz="2400"/>
              <a:t>Project Description </a:t>
            </a:r>
            <a:endParaRPr/>
          </a:p>
        </p:txBody>
      </p:sp>
      <p:pic>
        <p:nvPicPr>
          <p:cNvPr descr="Bin Picking ..." id="163" name="Google Shape;163;p29"/>
          <p:cNvPicPr preferRelativeResize="0"/>
          <p:nvPr/>
        </p:nvPicPr>
        <p:blipFill rotWithShape="1">
          <a:blip r:embed="rId3">
            <a:alphaModFix/>
          </a:blip>
          <a:srcRect b="0" l="0" r="0" t="0"/>
          <a:stretch/>
        </p:blipFill>
        <p:spPr>
          <a:xfrm>
            <a:off x="3971751" y="2978281"/>
            <a:ext cx="1334113" cy="1107996"/>
          </a:xfrm>
          <a:prstGeom prst="rect">
            <a:avLst/>
          </a:prstGeom>
          <a:noFill/>
          <a:ln>
            <a:noFill/>
          </a:ln>
          <a:effectLst>
            <a:outerShdw blurRad="292100" rotWithShape="0" algn="tl" dir="2700000" dist="139700">
              <a:srgbClr val="333333">
                <a:alpha val="64709"/>
              </a:srgbClr>
            </a:outerShdw>
          </a:effectLst>
        </p:spPr>
      </p:pic>
      <p:pic>
        <p:nvPicPr>
          <p:cNvPr descr="How to Pick the Right Gripper for Your ..." id="164" name="Google Shape;164;p29"/>
          <p:cNvPicPr preferRelativeResize="0"/>
          <p:nvPr/>
        </p:nvPicPr>
        <p:blipFill rotWithShape="1">
          <a:blip r:embed="rId4">
            <a:alphaModFix/>
          </a:blip>
          <a:srcRect b="0" l="0" r="0" t="0"/>
          <a:stretch/>
        </p:blipFill>
        <p:spPr>
          <a:xfrm>
            <a:off x="6217255" y="2981371"/>
            <a:ext cx="2042999" cy="1048700"/>
          </a:xfrm>
          <a:prstGeom prst="rect">
            <a:avLst/>
          </a:prstGeom>
          <a:noFill/>
          <a:ln>
            <a:noFill/>
          </a:ln>
          <a:effectLst>
            <a:outerShdw blurRad="292100" rotWithShape="0" algn="tl" dir="2700000" dist="139700">
              <a:srgbClr val="333333">
                <a:alpha val="64709"/>
              </a:srgbClr>
            </a:outerShdw>
          </a:effectLst>
        </p:spPr>
      </p:pic>
      <p:pic>
        <p:nvPicPr>
          <p:cNvPr descr="Industrial Robot for Pick and Place ..." id="165" name="Google Shape;165;p29"/>
          <p:cNvPicPr preferRelativeResize="0"/>
          <p:nvPr/>
        </p:nvPicPr>
        <p:blipFill rotWithShape="1">
          <a:blip r:embed="rId5">
            <a:alphaModFix/>
          </a:blip>
          <a:srcRect b="0" l="0" r="0" t="0"/>
          <a:stretch/>
        </p:blipFill>
        <p:spPr>
          <a:xfrm>
            <a:off x="1308486" y="3083941"/>
            <a:ext cx="1620381" cy="1080954"/>
          </a:xfrm>
          <a:prstGeom prst="rect">
            <a:avLst/>
          </a:prstGeom>
          <a:noFill/>
          <a:ln>
            <a:noFill/>
          </a:ln>
          <a:effectLst>
            <a:outerShdw blurRad="292100" rotWithShape="0" algn="tl" dir="2700000" dist="139700">
              <a:srgbClr val="333333">
                <a:alpha val="64709"/>
              </a:srgbClr>
            </a:outerShdw>
          </a:effectLst>
        </p:spPr>
      </p:pic>
      <p:sp>
        <p:nvSpPr>
          <p:cNvPr id="166" name="Google Shape;166;p29"/>
          <p:cNvSpPr txBox="1"/>
          <p:nvPr/>
        </p:nvSpPr>
        <p:spPr>
          <a:xfrm>
            <a:off x="1308484" y="4250285"/>
            <a:ext cx="18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Repetitive Tasks</a:t>
            </a:r>
            <a:endParaRPr/>
          </a:p>
        </p:txBody>
      </p:sp>
      <p:sp>
        <p:nvSpPr>
          <p:cNvPr id="167" name="Google Shape;167;p29"/>
          <p:cNvSpPr txBox="1"/>
          <p:nvPr>
            <p:ph idx="1" type="body"/>
          </p:nvPr>
        </p:nvSpPr>
        <p:spPr>
          <a:xfrm>
            <a:off x="524000" y="1346338"/>
            <a:ext cx="8229600" cy="3057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b="1" lang="en" sz="2000"/>
              <a:t>Solution proposal: </a:t>
            </a:r>
            <a:endParaRPr/>
          </a:p>
          <a:p>
            <a:pPr indent="-336550" lvl="0" marL="342900" rtl="0" algn="l">
              <a:lnSpc>
                <a:spcPct val="100000"/>
              </a:lnSpc>
              <a:spcBef>
                <a:spcPts val="360"/>
              </a:spcBef>
              <a:spcAft>
                <a:spcPts val="0"/>
              </a:spcAft>
              <a:buSzPts val="1700"/>
              <a:buFont typeface="Calibri"/>
              <a:buChar char="-"/>
            </a:pPr>
            <a:r>
              <a:rPr lang="en" sz="1700"/>
              <a:t>Develop a Cobot that can integrate into a factory environment to reduce human injury, worker burnout, and increase productivity in repetitive tasks. The Cobot shall be able to lift (1-2 lbs) and be placed into tight environments and controlled wirelessly through mobile app.</a:t>
            </a:r>
            <a:endParaRPr sz="1700"/>
          </a:p>
        </p:txBody>
      </p:sp>
      <p:sp>
        <p:nvSpPr>
          <p:cNvPr id="168" name="Google Shape;168;p29"/>
          <p:cNvSpPr txBox="1"/>
          <p:nvPr/>
        </p:nvSpPr>
        <p:spPr>
          <a:xfrm>
            <a:off x="4012413" y="4250279"/>
            <a:ext cx="132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1-2 lbs. Load</a:t>
            </a:r>
            <a:endParaRPr/>
          </a:p>
        </p:txBody>
      </p:sp>
      <p:sp>
        <p:nvSpPr>
          <p:cNvPr id="169" name="Google Shape;169;p29"/>
          <p:cNvSpPr txBox="1"/>
          <p:nvPr/>
        </p:nvSpPr>
        <p:spPr>
          <a:xfrm>
            <a:off x="6525527" y="4212092"/>
            <a:ext cx="15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Precise</a:t>
            </a: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Control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457200" y="590162"/>
            <a:ext cx="8229600" cy="452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Arial"/>
              <a:buNone/>
            </a:pPr>
            <a:r>
              <a:rPr lang="en"/>
              <a:t>Diagram of subsystems and interface</a:t>
            </a:r>
            <a:endParaRPr/>
          </a:p>
        </p:txBody>
      </p:sp>
      <p:pic>
        <p:nvPicPr>
          <p:cNvPr descr="A diagram of a factory automation system&#10;&#10;Description automatically generated" id="175" name="Google Shape;175;p30"/>
          <p:cNvPicPr preferRelativeResize="0"/>
          <p:nvPr/>
        </p:nvPicPr>
        <p:blipFill rotWithShape="1">
          <a:blip r:embed="rId3">
            <a:alphaModFix/>
          </a:blip>
          <a:srcRect b="0" l="0" r="0" t="0"/>
          <a:stretch/>
        </p:blipFill>
        <p:spPr>
          <a:xfrm>
            <a:off x="1823728" y="1243737"/>
            <a:ext cx="5496540" cy="3178398"/>
          </a:xfrm>
          <a:prstGeom prst="rect">
            <a:avLst/>
          </a:prstGeom>
          <a:noFill/>
          <a:ln>
            <a:noFill/>
          </a:ln>
          <a:effectLst>
            <a:outerShdw blurRad="292100" rotWithShape="0" algn="tl" dir="2700000" dist="139700">
              <a:srgbClr val="333333">
                <a:alpha val="64709"/>
              </a:srgbClr>
            </a:outerShdw>
          </a:effectLst>
        </p:spPr>
      </p:pic>
      <p:sp>
        <p:nvSpPr>
          <p:cNvPr id="176" name="Google Shape;176;p30"/>
          <p:cNvSpPr txBox="1"/>
          <p:nvPr/>
        </p:nvSpPr>
        <p:spPr>
          <a:xfrm>
            <a:off x="1031262" y="4466345"/>
            <a:ext cx="7081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Subsystem Diagram Color: </a:t>
            </a:r>
            <a:r>
              <a:rPr b="1" i="0" lang="en" sz="1400" u="none" cap="none" strike="noStrike">
                <a:solidFill>
                  <a:schemeClr val="dk1"/>
                </a:solidFill>
                <a:highlight>
                  <a:srgbClr val="54C45E"/>
                </a:highlight>
                <a:latin typeface="Arial"/>
                <a:ea typeface="Arial"/>
                <a:cs typeface="Arial"/>
                <a:sym typeface="Arial"/>
              </a:rPr>
              <a:t>Power</a:t>
            </a:r>
            <a:r>
              <a:rPr b="1" i="0" lang="en" sz="1400" u="none" cap="none" strike="noStrike">
                <a:solidFill>
                  <a:srgbClr val="000000"/>
                </a:solidFill>
                <a:latin typeface="Arial"/>
                <a:ea typeface="Arial"/>
                <a:cs typeface="Arial"/>
                <a:sym typeface="Arial"/>
              </a:rPr>
              <a:t>, </a:t>
            </a:r>
            <a:r>
              <a:rPr b="1" i="0" lang="en" sz="1400" u="none" cap="none" strike="noStrike">
                <a:solidFill>
                  <a:schemeClr val="lt1"/>
                </a:solidFill>
                <a:highlight>
                  <a:srgbClr val="E81313"/>
                </a:highlight>
                <a:latin typeface="Arial"/>
                <a:ea typeface="Arial"/>
                <a:cs typeface="Arial"/>
                <a:sym typeface="Arial"/>
              </a:rPr>
              <a:t>MCU/Connectivity</a:t>
            </a:r>
            <a:r>
              <a:rPr b="1" i="0" lang="en" sz="1400" u="none" cap="none" strike="noStrike">
                <a:solidFill>
                  <a:schemeClr val="dk1"/>
                </a:solidFill>
                <a:latin typeface="Arial"/>
                <a:ea typeface="Arial"/>
                <a:cs typeface="Arial"/>
                <a:sym typeface="Arial"/>
              </a:rPr>
              <a:t>,</a:t>
            </a:r>
            <a:r>
              <a:rPr b="1" i="0" lang="en" sz="1400" u="none" cap="none" strike="noStrike">
                <a:solidFill>
                  <a:srgbClr val="6DB1FF"/>
                </a:solidFill>
                <a:latin typeface="Arial"/>
                <a:ea typeface="Arial"/>
                <a:cs typeface="Arial"/>
                <a:sym typeface="Arial"/>
              </a:rPr>
              <a:t> </a:t>
            </a:r>
            <a:r>
              <a:rPr b="1" i="0" lang="en" sz="1400" u="none" cap="none" strike="noStrike">
                <a:solidFill>
                  <a:schemeClr val="dk1"/>
                </a:solidFill>
                <a:highlight>
                  <a:srgbClr val="6DB1FF"/>
                </a:highlight>
                <a:latin typeface="Arial"/>
                <a:ea typeface="Arial"/>
                <a:cs typeface="Arial"/>
                <a:sym typeface="Arial"/>
              </a:rPr>
              <a:t>Mobile App</a:t>
            </a:r>
            <a:r>
              <a:rPr b="1" i="0" lang="en" sz="1400" u="none" cap="none" strike="noStrike">
                <a:solidFill>
                  <a:srgbClr val="000000"/>
                </a:solidFill>
                <a:latin typeface="Arial"/>
                <a:ea typeface="Arial"/>
                <a:cs typeface="Arial"/>
                <a:sym typeface="Arial"/>
              </a:rPr>
              <a:t>, </a:t>
            </a:r>
            <a:r>
              <a:rPr b="1" i="0" lang="en" sz="1400" u="none" cap="none" strike="noStrike">
                <a:solidFill>
                  <a:schemeClr val="dk1"/>
                </a:solidFill>
                <a:highlight>
                  <a:srgbClr val="FCFCCA"/>
                </a:highlight>
                <a:latin typeface="Arial"/>
                <a:ea typeface="Arial"/>
                <a:cs typeface="Arial"/>
                <a:sym typeface="Arial"/>
              </a:rPr>
              <a:t>Motor Control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228550" y="738350"/>
            <a:ext cx="4436700" cy="602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Arial"/>
              <a:buNone/>
            </a:pPr>
            <a:r>
              <a:rPr lang="en" sz="3000"/>
              <a:t>Motor Specifications</a:t>
            </a:r>
            <a:endParaRPr sz="3000"/>
          </a:p>
        </p:txBody>
      </p:sp>
      <p:sp>
        <p:nvSpPr>
          <p:cNvPr id="182" name="Google Shape;182;p31"/>
          <p:cNvSpPr txBox="1"/>
          <p:nvPr>
            <p:ph idx="1" type="body"/>
          </p:nvPr>
        </p:nvSpPr>
        <p:spPr>
          <a:xfrm>
            <a:off x="82875" y="1455700"/>
            <a:ext cx="4623900" cy="354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1400"/>
              <a:t>Based on possible payload, component size, acceleration speed and material composition, determined a range of possible motor strengths needed:</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p:txBody>
      </p:sp>
      <p:sp>
        <p:nvSpPr>
          <p:cNvPr id="183" name="Google Shape;183;p31"/>
          <p:cNvSpPr txBox="1"/>
          <p:nvPr/>
        </p:nvSpPr>
        <p:spPr>
          <a:xfrm>
            <a:off x="2435025" y="79635"/>
            <a:ext cx="6629400" cy="785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900">
                <a:solidFill>
                  <a:srgbClr val="000000"/>
                </a:solidFill>
                <a:latin typeface="Calibri"/>
                <a:ea typeface="Calibri"/>
                <a:cs typeface="Calibri"/>
                <a:sym typeface="Calibri"/>
              </a:rPr>
              <a:t>Motor/Motor Driver Subsystem</a:t>
            </a:r>
            <a:endParaRPr sz="700"/>
          </a:p>
          <a:p>
            <a:pPr indent="0" lvl="0" marL="0" marR="0" rtl="0" algn="r">
              <a:spcBef>
                <a:spcPts val="0"/>
              </a:spcBef>
              <a:spcAft>
                <a:spcPts val="0"/>
              </a:spcAft>
              <a:buClr>
                <a:srgbClr val="000000"/>
              </a:buClr>
              <a:buSzPts val="1600"/>
              <a:buFont typeface="Arial"/>
              <a:buNone/>
            </a:pPr>
            <a:r>
              <a:rPr lang="en" sz="1600">
                <a:solidFill>
                  <a:srgbClr val="000000"/>
                </a:solidFill>
                <a:latin typeface="Calibri"/>
                <a:ea typeface="Calibri"/>
                <a:cs typeface="Calibri"/>
                <a:sym typeface="Calibri"/>
              </a:rPr>
              <a:t>Ethan Woods</a:t>
            </a:r>
            <a:endParaRPr/>
          </a:p>
        </p:txBody>
      </p:sp>
      <p:pic>
        <p:nvPicPr>
          <p:cNvPr id="184" name="Google Shape;184;p31"/>
          <p:cNvPicPr preferRelativeResize="0"/>
          <p:nvPr/>
        </p:nvPicPr>
        <p:blipFill>
          <a:blip r:embed="rId3">
            <a:alphaModFix/>
          </a:blip>
          <a:stretch>
            <a:fillRect/>
          </a:stretch>
        </p:blipFill>
        <p:spPr>
          <a:xfrm>
            <a:off x="4784625" y="3410075"/>
            <a:ext cx="3661148" cy="1591024"/>
          </a:xfrm>
          <a:prstGeom prst="rect">
            <a:avLst/>
          </a:prstGeom>
          <a:noFill/>
          <a:ln>
            <a:noFill/>
          </a:ln>
        </p:spPr>
      </p:pic>
      <p:graphicFrame>
        <p:nvGraphicFramePr>
          <p:cNvPr id="185" name="Google Shape;185;p31"/>
          <p:cNvGraphicFramePr/>
          <p:nvPr/>
        </p:nvGraphicFramePr>
        <p:xfrm>
          <a:off x="82875" y="2370625"/>
          <a:ext cx="3000000" cy="3000000"/>
        </p:xfrm>
        <a:graphic>
          <a:graphicData uri="http://schemas.openxmlformats.org/drawingml/2006/table">
            <a:tbl>
              <a:tblPr>
                <a:noFill/>
                <a:tableStyleId>{6722F1EE-25E0-4572-B0BC-22505CEF8B7C}</a:tableStyleId>
              </a:tblPr>
              <a:tblGrid>
                <a:gridCol w="1055250"/>
                <a:gridCol w="1147725"/>
                <a:gridCol w="1101475"/>
                <a:gridCol w="1101475"/>
              </a:tblGrid>
              <a:tr h="381000">
                <a:tc>
                  <a:txBody>
                    <a:bodyPr/>
                    <a:lstStyle/>
                    <a:p>
                      <a:pPr indent="0" lvl="0" marL="0" rtl="0" algn="ctr">
                        <a:spcBef>
                          <a:spcPts val="0"/>
                        </a:spcBef>
                        <a:spcAft>
                          <a:spcPts val="0"/>
                        </a:spcAft>
                        <a:buNone/>
                      </a:pPr>
                      <a:r>
                        <a:rPr b="1" lang="en" sz="1100"/>
                        <a:t>Motor Name</a:t>
                      </a:r>
                      <a:endParaRPr b="1" sz="1100"/>
                    </a:p>
                  </a:txBody>
                  <a:tcPr marT="91425" marB="91425" marR="91425" marL="91425"/>
                </a:tc>
                <a:tc>
                  <a:txBody>
                    <a:bodyPr/>
                    <a:lstStyle/>
                    <a:p>
                      <a:pPr indent="0" lvl="0" marL="0" rtl="0" algn="ctr">
                        <a:spcBef>
                          <a:spcPts val="0"/>
                        </a:spcBef>
                        <a:spcAft>
                          <a:spcPts val="0"/>
                        </a:spcAft>
                        <a:buNone/>
                      </a:pPr>
                      <a:r>
                        <a:rPr b="1" lang="en" sz="1100"/>
                        <a:t>Low Range Torque </a:t>
                      </a:r>
                      <a:endParaRPr b="1" sz="1100"/>
                    </a:p>
                  </a:txBody>
                  <a:tcPr marT="91425" marB="91425" marR="91425" marL="91425"/>
                </a:tc>
                <a:tc>
                  <a:txBody>
                    <a:bodyPr/>
                    <a:lstStyle/>
                    <a:p>
                      <a:pPr indent="0" lvl="0" marL="0" rtl="0" algn="ctr">
                        <a:spcBef>
                          <a:spcPts val="0"/>
                        </a:spcBef>
                        <a:spcAft>
                          <a:spcPts val="0"/>
                        </a:spcAft>
                        <a:buNone/>
                      </a:pPr>
                      <a:r>
                        <a:rPr b="1" lang="en" sz="1100"/>
                        <a:t>Mid Range Torque </a:t>
                      </a:r>
                      <a:endParaRPr b="1" sz="1100"/>
                    </a:p>
                  </a:txBody>
                  <a:tcPr marT="91425" marB="91425" marR="91425" marL="91425"/>
                </a:tc>
                <a:tc>
                  <a:txBody>
                    <a:bodyPr/>
                    <a:lstStyle/>
                    <a:p>
                      <a:pPr indent="0" lvl="0" marL="0" rtl="0" algn="ctr">
                        <a:spcBef>
                          <a:spcPts val="0"/>
                        </a:spcBef>
                        <a:spcAft>
                          <a:spcPts val="0"/>
                        </a:spcAft>
                        <a:buNone/>
                      </a:pPr>
                      <a:r>
                        <a:rPr b="1" lang="en" sz="1100"/>
                        <a:t>High Range Torque </a:t>
                      </a:r>
                      <a:endParaRPr b="1" sz="1100"/>
                    </a:p>
                  </a:txBody>
                  <a:tcPr marT="91425" marB="91425" marR="91425" marL="91425"/>
                </a:tc>
              </a:tr>
              <a:tr h="381000">
                <a:tc>
                  <a:txBody>
                    <a:bodyPr/>
                    <a:lstStyle/>
                    <a:p>
                      <a:pPr indent="0" lvl="0" marL="0" rtl="0" algn="l">
                        <a:spcBef>
                          <a:spcPts val="0"/>
                        </a:spcBef>
                        <a:spcAft>
                          <a:spcPts val="0"/>
                        </a:spcAft>
                        <a:buNone/>
                      </a:pPr>
                      <a:r>
                        <a:rPr lang="en" sz="1100"/>
                        <a:t>Base Motor</a:t>
                      </a:r>
                      <a:endParaRPr sz="1100"/>
                    </a:p>
                  </a:txBody>
                  <a:tcPr marT="91425" marB="91425" marR="91425" marL="91425"/>
                </a:tc>
                <a:tc>
                  <a:txBody>
                    <a:bodyPr/>
                    <a:lstStyle/>
                    <a:p>
                      <a:pPr indent="0" lvl="0" marL="0" rtl="0" algn="l">
                        <a:spcBef>
                          <a:spcPts val="0"/>
                        </a:spcBef>
                        <a:spcAft>
                          <a:spcPts val="0"/>
                        </a:spcAft>
                        <a:buNone/>
                      </a:pPr>
                      <a:r>
                        <a:rPr lang="en" sz="1100"/>
                        <a:t>.1428 N/m</a:t>
                      </a:r>
                      <a:endParaRPr sz="1100"/>
                    </a:p>
                  </a:txBody>
                  <a:tcPr marT="91425" marB="91425" marR="91425" marL="91425"/>
                </a:tc>
                <a:tc>
                  <a:txBody>
                    <a:bodyPr/>
                    <a:lstStyle/>
                    <a:p>
                      <a:pPr indent="0" lvl="0" marL="0" rtl="0" algn="l">
                        <a:spcBef>
                          <a:spcPts val="0"/>
                        </a:spcBef>
                        <a:spcAft>
                          <a:spcPts val="0"/>
                        </a:spcAft>
                        <a:buNone/>
                      </a:pPr>
                      <a:r>
                        <a:rPr lang="en" sz="1100"/>
                        <a:t>.5339 N/m</a:t>
                      </a:r>
                      <a:endParaRPr sz="1100"/>
                    </a:p>
                  </a:txBody>
                  <a:tcPr marT="91425" marB="91425" marR="91425" marL="91425"/>
                </a:tc>
                <a:tc>
                  <a:txBody>
                    <a:bodyPr/>
                    <a:lstStyle/>
                    <a:p>
                      <a:pPr indent="0" lvl="0" marL="0" rtl="0" algn="l">
                        <a:spcBef>
                          <a:spcPts val="0"/>
                        </a:spcBef>
                        <a:spcAft>
                          <a:spcPts val="0"/>
                        </a:spcAft>
                        <a:buNone/>
                      </a:pPr>
                      <a:r>
                        <a:rPr lang="en" sz="1100"/>
                        <a:t>1.993 N/m</a:t>
                      </a:r>
                      <a:endParaRPr sz="1100"/>
                    </a:p>
                  </a:txBody>
                  <a:tcPr marT="91425" marB="91425" marR="91425" marL="91425"/>
                </a:tc>
              </a:tr>
              <a:tr h="381000">
                <a:tc>
                  <a:txBody>
                    <a:bodyPr/>
                    <a:lstStyle/>
                    <a:p>
                      <a:pPr indent="0" lvl="0" marL="0" rtl="0" algn="l">
                        <a:spcBef>
                          <a:spcPts val="0"/>
                        </a:spcBef>
                        <a:spcAft>
                          <a:spcPts val="0"/>
                        </a:spcAft>
                        <a:buNone/>
                      </a:pPr>
                      <a:r>
                        <a:rPr lang="en" sz="1100"/>
                        <a:t>Arm 1 Motor</a:t>
                      </a:r>
                      <a:endParaRPr sz="1100"/>
                    </a:p>
                  </a:txBody>
                  <a:tcPr marT="91425" marB="91425" marR="91425" marL="91425"/>
                </a:tc>
                <a:tc>
                  <a:txBody>
                    <a:bodyPr/>
                    <a:lstStyle/>
                    <a:p>
                      <a:pPr indent="0" lvl="0" marL="0" rtl="0" algn="l">
                        <a:spcBef>
                          <a:spcPts val="0"/>
                        </a:spcBef>
                        <a:spcAft>
                          <a:spcPts val="0"/>
                        </a:spcAft>
                        <a:buNone/>
                      </a:pPr>
                      <a:r>
                        <a:rPr lang="en" sz="1100"/>
                        <a:t>563 oz*in</a:t>
                      </a:r>
                      <a:endParaRPr sz="1100"/>
                    </a:p>
                  </a:txBody>
                  <a:tcPr marT="91425" marB="91425" marR="91425" marL="91425"/>
                </a:tc>
                <a:tc>
                  <a:txBody>
                    <a:bodyPr/>
                    <a:lstStyle/>
                    <a:p>
                      <a:pPr indent="0" lvl="0" marL="0" rtl="0" algn="l">
                        <a:spcBef>
                          <a:spcPts val="0"/>
                        </a:spcBef>
                        <a:spcAft>
                          <a:spcPts val="0"/>
                        </a:spcAft>
                        <a:buNone/>
                      </a:pPr>
                      <a:r>
                        <a:rPr lang="en" sz="1100"/>
                        <a:t>1197 oz*in</a:t>
                      </a:r>
                      <a:endParaRPr sz="1100"/>
                    </a:p>
                  </a:txBody>
                  <a:tcPr marT="91425" marB="91425" marR="91425" marL="91425"/>
                </a:tc>
                <a:tc>
                  <a:txBody>
                    <a:bodyPr/>
                    <a:lstStyle/>
                    <a:p>
                      <a:pPr indent="0" lvl="0" marL="0" rtl="0" algn="l">
                        <a:spcBef>
                          <a:spcPts val="0"/>
                        </a:spcBef>
                        <a:spcAft>
                          <a:spcPts val="0"/>
                        </a:spcAft>
                        <a:buNone/>
                      </a:pPr>
                      <a:r>
                        <a:rPr lang="en" sz="1100"/>
                        <a:t>2763 oz*in</a:t>
                      </a:r>
                      <a:endParaRPr sz="1100"/>
                    </a:p>
                  </a:txBody>
                  <a:tcPr marT="91425" marB="91425" marR="91425" marL="91425"/>
                </a:tc>
              </a:tr>
              <a:tr h="381000">
                <a:tc>
                  <a:txBody>
                    <a:bodyPr/>
                    <a:lstStyle/>
                    <a:p>
                      <a:pPr indent="0" lvl="0" marL="0" rtl="0" algn="l">
                        <a:spcBef>
                          <a:spcPts val="0"/>
                        </a:spcBef>
                        <a:spcAft>
                          <a:spcPts val="0"/>
                        </a:spcAft>
                        <a:buNone/>
                      </a:pPr>
                      <a:r>
                        <a:rPr lang="en" sz="1100"/>
                        <a:t>Arm 2 Motor</a:t>
                      </a:r>
                      <a:endParaRPr sz="1100"/>
                    </a:p>
                  </a:txBody>
                  <a:tcPr marT="91425" marB="91425" marR="91425" marL="91425"/>
                </a:tc>
                <a:tc>
                  <a:txBody>
                    <a:bodyPr/>
                    <a:lstStyle/>
                    <a:p>
                      <a:pPr indent="0" lvl="0" marL="0" rtl="0" algn="l">
                        <a:spcBef>
                          <a:spcPts val="0"/>
                        </a:spcBef>
                        <a:spcAft>
                          <a:spcPts val="0"/>
                        </a:spcAft>
                        <a:buNone/>
                      </a:pPr>
                      <a:r>
                        <a:rPr lang="en" sz="1100"/>
                        <a:t>181.72 oz*in</a:t>
                      </a:r>
                      <a:endParaRPr sz="1100"/>
                    </a:p>
                  </a:txBody>
                  <a:tcPr marT="91425" marB="91425" marR="91425" marL="91425"/>
                </a:tc>
                <a:tc>
                  <a:txBody>
                    <a:bodyPr/>
                    <a:lstStyle/>
                    <a:p>
                      <a:pPr indent="0" lvl="0" marL="0" rtl="0" algn="l">
                        <a:spcBef>
                          <a:spcPts val="0"/>
                        </a:spcBef>
                        <a:spcAft>
                          <a:spcPts val="0"/>
                        </a:spcAft>
                        <a:buNone/>
                      </a:pPr>
                      <a:r>
                        <a:rPr lang="en" sz="1100"/>
                        <a:t>354 oz*in</a:t>
                      </a:r>
                      <a:endParaRPr sz="1100"/>
                    </a:p>
                  </a:txBody>
                  <a:tcPr marT="91425" marB="91425" marR="91425" marL="91425"/>
                </a:tc>
                <a:tc>
                  <a:txBody>
                    <a:bodyPr/>
                    <a:lstStyle/>
                    <a:p>
                      <a:pPr indent="0" lvl="0" marL="0" rtl="0" algn="l">
                        <a:spcBef>
                          <a:spcPts val="0"/>
                        </a:spcBef>
                        <a:spcAft>
                          <a:spcPts val="0"/>
                        </a:spcAft>
                        <a:buNone/>
                      </a:pPr>
                      <a:r>
                        <a:rPr lang="en" sz="1100"/>
                        <a:t>745 oz*in</a:t>
                      </a:r>
                      <a:endParaRPr sz="1100"/>
                    </a:p>
                  </a:txBody>
                  <a:tcPr marT="91425" marB="91425" marR="91425" marL="91425"/>
                </a:tc>
              </a:tr>
              <a:tr h="381000">
                <a:tc>
                  <a:txBody>
                    <a:bodyPr/>
                    <a:lstStyle/>
                    <a:p>
                      <a:pPr indent="0" lvl="0" marL="0" rtl="0" algn="l">
                        <a:spcBef>
                          <a:spcPts val="0"/>
                        </a:spcBef>
                        <a:spcAft>
                          <a:spcPts val="0"/>
                        </a:spcAft>
                        <a:buNone/>
                      </a:pPr>
                      <a:r>
                        <a:rPr lang="en" sz="1100"/>
                        <a:t>Neck Motor</a:t>
                      </a:r>
                      <a:endParaRPr sz="1100"/>
                    </a:p>
                  </a:txBody>
                  <a:tcPr marT="91425" marB="91425" marR="91425" marL="91425"/>
                </a:tc>
                <a:tc>
                  <a:txBody>
                    <a:bodyPr/>
                    <a:lstStyle/>
                    <a:p>
                      <a:pPr indent="0" lvl="0" marL="0" rtl="0" algn="l">
                        <a:spcBef>
                          <a:spcPts val="0"/>
                        </a:spcBef>
                        <a:spcAft>
                          <a:spcPts val="0"/>
                        </a:spcAft>
                        <a:buNone/>
                      </a:pPr>
                      <a:r>
                        <a:rPr lang="en" sz="1100"/>
                        <a:t>.00649 N/m</a:t>
                      </a:r>
                      <a:endParaRPr sz="1100"/>
                    </a:p>
                  </a:txBody>
                  <a:tcPr marT="91425" marB="91425" marR="91425" marL="91425"/>
                </a:tc>
                <a:tc>
                  <a:txBody>
                    <a:bodyPr/>
                    <a:lstStyle/>
                    <a:p>
                      <a:pPr indent="0" lvl="0" marL="0" rtl="0" algn="l">
                        <a:spcBef>
                          <a:spcPts val="0"/>
                        </a:spcBef>
                        <a:spcAft>
                          <a:spcPts val="0"/>
                        </a:spcAft>
                        <a:buNone/>
                      </a:pPr>
                      <a:r>
                        <a:rPr lang="en" sz="1100"/>
                        <a:t>.00973 N/m</a:t>
                      </a:r>
                      <a:endParaRPr sz="1100"/>
                    </a:p>
                  </a:txBody>
                  <a:tcPr marT="91425" marB="91425" marR="91425" marL="91425"/>
                </a:tc>
                <a:tc>
                  <a:txBody>
                    <a:bodyPr/>
                    <a:lstStyle/>
                    <a:p>
                      <a:pPr indent="0" lvl="0" marL="0" rtl="0" algn="l">
                        <a:spcBef>
                          <a:spcPts val="0"/>
                        </a:spcBef>
                        <a:spcAft>
                          <a:spcPts val="0"/>
                        </a:spcAft>
                        <a:buNone/>
                      </a:pPr>
                      <a:r>
                        <a:rPr lang="en" sz="1100"/>
                        <a:t>.0129 N/m</a:t>
                      </a:r>
                      <a:endParaRPr sz="1100"/>
                    </a:p>
                  </a:txBody>
                  <a:tcPr marT="91425" marB="91425" marR="91425" marL="91425"/>
                </a:tc>
              </a:tr>
              <a:tr h="381000">
                <a:tc>
                  <a:txBody>
                    <a:bodyPr/>
                    <a:lstStyle/>
                    <a:p>
                      <a:pPr indent="0" lvl="0" marL="0" rtl="0" algn="l">
                        <a:spcBef>
                          <a:spcPts val="0"/>
                        </a:spcBef>
                        <a:spcAft>
                          <a:spcPts val="0"/>
                        </a:spcAft>
                        <a:buNone/>
                      </a:pPr>
                      <a:r>
                        <a:rPr lang="en" sz="1100"/>
                        <a:t>Gripper Motor</a:t>
                      </a:r>
                      <a:endParaRPr sz="1100"/>
                    </a:p>
                  </a:txBody>
                  <a:tcPr marT="91425" marB="91425" marR="91425" marL="91425"/>
                </a:tc>
                <a:tc>
                  <a:txBody>
                    <a:bodyPr/>
                    <a:lstStyle/>
                    <a:p>
                      <a:pPr indent="0" lvl="0" marL="0" rtl="0" algn="l">
                        <a:spcBef>
                          <a:spcPts val="0"/>
                        </a:spcBef>
                        <a:spcAft>
                          <a:spcPts val="0"/>
                        </a:spcAft>
                        <a:buNone/>
                      </a:pPr>
                      <a:r>
                        <a:rPr lang="en" sz="1100"/>
                        <a:t>11 kg/cm</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11 kg/cm</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11 kg/cm</a:t>
                      </a:r>
                      <a:endParaRPr sz="1100"/>
                    </a:p>
                  </a:txBody>
                  <a:tcPr marT="91425" marB="91425" marR="91425" marL="91425"/>
                </a:tc>
              </a:tr>
            </a:tbl>
          </a:graphicData>
        </a:graphic>
      </p:graphicFrame>
      <p:sp>
        <p:nvSpPr>
          <p:cNvPr id="186" name="Google Shape;186;p31"/>
          <p:cNvSpPr txBox="1"/>
          <p:nvPr/>
        </p:nvSpPr>
        <p:spPr>
          <a:xfrm>
            <a:off x="4665200" y="824900"/>
            <a:ext cx="4006800" cy="24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Challenges: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Not super conditioned in physics. FBD and ensuing calculations needed relearning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Constructing range of values to account for variance in materials, payload weight, and speed of robot arm</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Requires expensive motors in a low budget project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Lots of assumptions</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117550" y="752225"/>
            <a:ext cx="5157600" cy="602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Arial"/>
              <a:buNone/>
            </a:pPr>
            <a:r>
              <a:rPr lang="en"/>
              <a:t>Phase Generation Boards</a:t>
            </a:r>
            <a:endParaRPr/>
          </a:p>
        </p:txBody>
      </p:sp>
      <p:sp>
        <p:nvSpPr>
          <p:cNvPr id="192" name="Google Shape;192;p32"/>
          <p:cNvSpPr txBox="1"/>
          <p:nvPr>
            <p:ph idx="1" type="body"/>
          </p:nvPr>
        </p:nvSpPr>
        <p:spPr>
          <a:xfrm>
            <a:off x="117550" y="1446850"/>
            <a:ext cx="4083300" cy="1034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1700"/>
              <a:t>Created 2 different complex boards to demonstrate Phase Generation to spin 3-Phase BLDC Motor:</a:t>
            </a:r>
            <a:endParaRPr b="1" sz="1700"/>
          </a:p>
        </p:txBody>
      </p:sp>
      <p:sp>
        <p:nvSpPr>
          <p:cNvPr id="193" name="Google Shape;193;p32"/>
          <p:cNvSpPr txBox="1"/>
          <p:nvPr/>
        </p:nvSpPr>
        <p:spPr>
          <a:xfrm>
            <a:off x="4110650" y="74450"/>
            <a:ext cx="4947000" cy="785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900">
                <a:solidFill>
                  <a:srgbClr val="000000"/>
                </a:solidFill>
                <a:latin typeface="Calibri"/>
                <a:ea typeface="Calibri"/>
                <a:cs typeface="Calibri"/>
                <a:sym typeface="Calibri"/>
              </a:rPr>
              <a:t>Motor/Motor Driver Subsystem</a:t>
            </a:r>
            <a:endParaRPr sz="700"/>
          </a:p>
          <a:p>
            <a:pPr indent="0" lvl="0" marL="0" marR="0" rtl="0" algn="r">
              <a:spcBef>
                <a:spcPts val="0"/>
              </a:spcBef>
              <a:spcAft>
                <a:spcPts val="0"/>
              </a:spcAft>
              <a:buClr>
                <a:srgbClr val="000000"/>
              </a:buClr>
              <a:buSzPts val="1600"/>
              <a:buFont typeface="Arial"/>
              <a:buNone/>
            </a:pPr>
            <a:r>
              <a:rPr lang="en" sz="1600">
                <a:solidFill>
                  <a:srgbClr val="000000"/>
                </a:solidFill>
                <a:latin typeface="Calibri"/>
                <a:ea typeface="Calibri"/>
                <a:cs typeface="Calibri"/>
                <a:sym typeface="Calibri"/>
              </a:rPr>
              <a:t>Ethan Woods</a:t>
            </a:r>
            <a:endParaRPr/>
          </a:p>
        </p:txBody>
      </p:sp>
      <p:pic>
        <p:nvPicPr>
          <p:cNvPr id="194" name="Google Shape;194;p32"/>
          <p:cNvPicPr preferRelativeResize="0"/>
          <p:nvPr/>
        </p:nvPicPr>
        <p:blipFill>
          <a:blip r:embed="rId3">
            <a:alphaModFix/>
          </a:blip>
          <a:stretch>
            <a:fillRect/>
          </a:stretch>
        </p:blipFill>
        <p:spPr>
          <a:xfrm>
            <a:off x="3330888" y="2322150"/>
            <a:ext cx="2080174" cy="2779699"/>
          </a:xfrm>
          <a:prstGeom prst="rect">
            <a:avLst/>
          </a:prstGeom>
          <a:noFill/>
          <a:ln>
            <a:noFill/>
          </a:ln>
        </p:spPr>
      </p:pic>
      <p:pic>
        <p:nvPicPr>
          <p:cNvPr id="195" name="Google Shape;195;p32"/>
          <p:cNvPicPr preferRelativeResize="0"/>
          <p:nvPr/>
        </p:nvPicPr>
        <p:blipFill>
          <a:blip r:embed="rId4">
            <a:alphaModFix/>
          </a:blip>
          <a:stretch>
            <a:fillRect/>
          </a:stretch>
        </p:blipFill>
        <p:spPr>
          <a:xfrm>
            <a:off x="166076" y="2769200"/>
            <a:ext cx="2922750" cy="2194000"/>
          </a:xfrm>
          <a:prstGeom prst="rect">
            <a:avLst/>
          </a:prstGeom>
          <a:noFill/>
          <a:ln>
            <a:noFill/>
          </a:ln>
        </p:spPr>
      </p:pic>
      <p:sp>
        <p:nvSpPr>
          <p:cNvPr id="196" name="Google Shape;196;p32"/>
          <p:cNvSpPr txBox="1"/>
          <p:nvPr/>
        </p:nvSpPr>
        <p:spPr>
          <a:xfrm>
            <a:off x="30900" y="2440050"/>
            <a:ext cx="30153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Phase A Board: 136 Components</a:t>
            </a:r>
            <a:endParaRPr>
              <a:solidFill>
                <a:schemeClr val="dk1"/>
              </a:solidFill>
            </a:endParaRPr>
          </a:p>
        </p:txBody>
      </p:sp>
      <p:sp>
        <p:nvSpPr>
          <p:cNvPr id="197" name="Google Shape;197;p32"/>
          <p:cNvSpPr txBox="1"/>
          <p:nvPr/>
        </p:nvSpPr>
        <p:spPr>
          <a:xfrm>
            <a:off x="3046200" y="2031500"/>
            <a:ext cx="25251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Phases B&amp;C: 76 Components (each)</a:t>
            </a:r>
            <a:endParaRPr sz="1100">
              <a:solidFill>
                <a:schemeClr val="dk1"/>
              </a:solidFill>
            </a:endParaRPr>
          </a:p>
        </p:txBody>
      </p:sp>
      <p:pic>
        <p:nvPicPr>
          <p:cNvPr id="198" name="Google Shape;198;p32"/>
          <p:cNvPicPr preferRelativeResize="0"/>
          <p:nvPr/>
        </p:nvPicPr>
        <p:blipFill>
          <a:blip r:embed="rId5">
            <a:alphaModFix/>
          </a:blip>
          <a:stretch>
            <a:fillRect/>
          </a:stretch>
        </p:blipFill>
        <p:spPr>
          <a:xfrm rot="-5400000">
            <a:off x="6004298" y="2582773"/>
            <a:ext cx="2112450" cy="2814799"/>
          </a:xfrm>
          <a:prstGeom prst="rect">
            <a:avLst/>
          </a:prstGeom>
          <a:noFill/>
          <a:ln>
            <a:noFill/>
          </a:ln>
        </p:spPr>
      </p:pic>
      <p:sp>
        <p:nvSpPr>
          <p:cNvPr id="199" name="Google Shape;199;p32"/>
          <p:cNvSpPr txBox="1"/>
          <p:nvPr/>
        </p:nvSpPr>
        <p:spPr>
          <a:xfrm>
            <a:off x="5614025" y="2648025"/>
            <a:ext cx="3103800" cy="2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Board 1 Progress: Done w/ resistors/capacitors</a:t>
            </a:r>
            <a:endParaRPr sz="1100">
              <a:solidFill>
                <a:schemeClr val="dk1"/>
              </a:solidFill>
            </a:endParaRPr>
          </a:p>
        </p:txBody>
      </p:sp>
      <p:sp>
        <p:nvSpPr>
          <p:cNvPr id="200" name="Google Shape;200;p32"/>
          <p:cNvSpPr txBox="1"/>
          <p:nvPr/>
        </p:nvSpPr>
        <p:spPr>
          <a:xfrm>
            <a:off x="5411050" y="700050"/>
            <a:ext cx="3611700" cy="18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Challenges:</a:t>
            </a:r>
            <a:endParaRPr b="1">
              <a:solidFill>
                <a:schemeClr val="dk1"/>
              </a:solidFill>
            </a:endParaRPr>
          </a:p>
          <a:p>
            <a:pPr indent="0" lvl="0" marL="0" rtl="0" algn="l">
              <a:spcBef>
                <a:spcPts val="0"/>
              </a:spcBef>
              <a:spcAft>
                <a:spcPts val="0"/>
              </a:spcAft>
              <a:buNone/>
            </a:pPr>
            <a:r>
              <a:t/>
            </a:r>
            <a:endParaRPr b="1" sz="5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Complexity of Circuits… &lt; 40 components in Motor Driver circuit by itself</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12V, 5V, 3.3V Voltage step-downs from 48V input required to operate board.</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Long ordering times: just got all parts in middle of last week.</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Small components: almost all 0805 </a:t>
            </a:r>
            <a:r>
              <a:rPr lang="en" sz="1200">
                <a:solidFill>
                  <a:schemeClr val="dk1"/>
                </a:solidFill>
              </a:rPr>
              <a:t>components</a:t>
            </a:r>
            <a:r>
              <a:rPr lang="en" sz="1200">
                <a:solidFill>
                  <a:schemeClr val="dk1"/>
                </a:solidFill>
              </a:rPr>
              <a:t> with some 0603</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457200" y="814600"/>
            <a:ext cx="6073500" cy="602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Arial"/>
              <a:buNone/>
            </a:pPr>
            <a:r>
              <a:rPr lang="en"/>
              <a:t>Remaining Tasks</a:t>
            </a:r>
            <a:endParaRPr/>
          </a:p>
        </p:txBody>
      </p:sp>
      <p:sp>
        <p:nvSpPr>
          <p:cNvPr id="206" name="Google Shape;206;p33"/>
          <p:cNvSpPr txBox="1"/>
          <p:nvPr>
            <p:ph idx="1" type="body"/>
          </p:nvPr>
        </p:nvSpPr>
        <p:spPr>
          <a:xfrm>
            <a:off x="119375" y="1493375"/>
            <a:ext cx="4599000" cy="3477900"/>
          </a:xfrm>
          <a:prstGeom prst="rect">
            <a:avLst/>
          </a:prstGeom>
          <a:noFill/>
          <a:ln>
            <a:noFill/>
          </a:ln>
        </p:spPr>
        <p:txBody>
          <a:bodyPr anchorCtr="0" anchor="t" bIns="45700" lIns="91425" spcFirstLastPara="1" rIns="91425" wrap="square" tIns="45700">
            <a:noAutofit/>
          </a:bodyPr>
          <a:lstStyle/>
          <a:p>
            <a:pPr indent="-228600" lvl="0" marL="342900" rtl="0" algn="l">
              <a:spcBef>
                <a:spcPts val="640"/>
              </a:spcBef>
              <a:spcAft>
                <a:spcPts val="0"/>
              </a:spcAft>
              <a:buClr>
                <a:schemeClr val="dk1"/>
              </a:buClr>
              <a:buSzPts val="1400"/>
              <a:buChar char="•"/>
            </a:pPr>
            <a:r>
              <a:rPr b="1" lang="en" sz="1400"/>
              <a:t>Finish Soldering All 3 Boards</a:t>
            </a:r>
            <a:endParaRPr b="1" sz="1400"/>
          </a:p>
          <a:p>
            <a:pPr indent="-254000" lvl="1" marL="742950" rtl="0" algn="l">
              <a:spcBef>
                <a:spcPts val="640"/>
              </a:spcBef>
              <a:spcAft>
                <a:spcPts val="0"/>
              </a:spcAft>
              <a:buSzPts val="1300"/>
              <a:buChar char="–"/>
            </a:pPr>
            <a:r>
              <a:rPr lang="en" sz="1300"/>
              <a:t>Finish Soldering Phase A Board</a:t>
            </a:r>
            <a:endParaRPr sz="1300"/>
          </a:p>
          <a:p>
            <a:pPr indent="-254000" lvl="1" marL="742950" rtl="0" algn="l">
              <a:spcBef>
                <a:spcPts val="640"/>
              </a:spcBef>
              <a:spcAft>
                <a:spcPts val="0"/>
              </a:spcAft>
              <a:buSzPts val="1300"/>
              <a:buChar char="–"/>
            </a:pPr>
            <a:r>
              <a:rPr lang="en" sz="1300"/>
              <a:t>Start and Finish Soldering Phase B &amp; C Boards</a:t>
            </a:r>
            <a:endParaRPr sz="1300"/>
          </a:p>
          <a:p>
            <a:pPr indent="-317500" lvl="0" marL="342900" rtl="0" algn="l">
              <a:spcBef>
                <a:spcPts val="640"/>
              </a:spcBef>
              <a:spcAft>
                <a:spcPts val="0"/>
              </a:spcAft>
              <a:buSzPts val="1400"/>
              <a:buChar char="•"/>
            </a:pPr>
            <a:r>
              <a:rPr b="1" lang="en" sz="1400"/>
              <a:t>Power the Boards and Test</a:t>
            </a:r>
            <a:endParaRPr b="1" sz="1400"/>
          </a:p>
          <a:p>
            <a:pPr indent="-254000" lvl="1" marL="742950" rtl="0" algn="l">
              <a:spcBef>
                <a:spcPts val="640"/>
              </a:spcBef>
              <a:spcAft>
                <a:spcPts val="0"/>
              </a:spcAft>
              <a:buSzPts val="1300"/>
              <a:buChar char="–"/>
            </a:pPr>
            <a:r>
              <a:rPr lang="en" sz="1300"/>
              <a:t>With the help of the C2000 Launchpad, successfully output Phase Signals A, B and C. Should be able to have an individual signal on each board to show each Motor Driver Circuit works correctly.</a:t>
            </a:r>
            <a:endParaRPr sz="1300"/>
          </a:p>
          <a:p>
            <a:pPr indent="-317500" lvl="0" marL="342900" rtl="0" algn="l">
              <a:spcBef>
                <a:spcPts val="640"/>
              </a:spcBef>
              <a:spcAft>
                <a:spcPts val="0"/>
              </a:spcAft>
              <a:buSzPts val="1400"/>
              <a:buChar char="•"/>
            </a:pPr>
            <a:r>
              <a:rPr b="1" lang="en" sz="1400"/>
              <a:t>Finally, spin the 3-Phase BLDC Motor!</a:t>
            </a:r>
            <a:endParaRPr b="1" sz="1400"/>
          </a:p>
          <a:p>
            <a:pPr indent="-254000" lvl="1" marL="742950" rtl="0" algn="l">
              <a:spcBef>
                <a:spcPts val="640"/>
              </a:spcBef>
              <a:spcAft>
                <a:spcPts val="0"/>
              </a:spcAft>
              <a:buSzPts val="1300"/>
              <a:buChar char="–"/>
            </a:pPr>
            <a:r>
              <a:rPr lang="en" sz="1300"/>
              <a:t>Route all Phase Signals to Board A and plug in the motor! It should spin through the help of the Launchpad.</a:t>
            </a:r>
            <a:endParaRPr sz="1300"/>
          </a:p>
        </p:txBody>
      </p:sp>
      <p:sp>
        <p:nvSpPr>
          <p:cNvPr id="207" name="Google Shape;207;p33"/>
          <p:cNvSpPr txBox="1"/>
          <p:nvPr/>
        </p:nvSpPr>
        <p:spPr>
          <a:xfrm>
            <a:off x="4110650" y="74450"/>
            <a:ext cx="4947000" cy="785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900">
                <a:solidFill>
                  <a:srgbClr val="000000"/>
                </a:solidFill>
                <a:latin typeface="Calibri"/>
                <a:ea typeface="Calibri"/>
                <a:cs typeface="Calibri"/>
                <a:sym typeface="Calibri"/>
              </a:rPr>
              <a:t>Motor/Motor Driver Subsystem</a:t>
            </a:r>
            <a:endParaRPr sz="700"/>
          </a:p>
          <a:p>
            <a:pPr indent="0" lvl="0" marL="0" marR="0" rtl="0" algn="r">
              <a:spcBef>
                <a:spcPts val="0"/>
              </a:spcBef>
              <a:spcAft>
                <a:spcPts val="0"/>
              </a:spcAft>
              <a:buClr>
                <a:srgbClr val="000000"/>
              </a:buClr>
              <a:buSzPts val="1600"/>
              <a:buFont typeface="Arial"/>
              <a:buNone/>
            </a:pPr>
            <a:r>
              <a:rPr lang="en" sz="1600">
                <a:solidFill>
                  <a:srgbClr val="000000"/>
                </a:solidFill>
                <a:latin typeface="Calibri"/>
                <a:ea typeface="Calibri"/>
                <a:cs typeface="Calibri"/>
                <a:sym typeface="Calibri"/>
              </a:rPr>
              <a:t>Ethan Woods</a:t>
            </a:r>
            <a:endParaRPr/>
          </a:p>
        </p:txBody>
      </p:sp>
      <p:sp>
        <p:nvSpPr>
          <p:cNvPr id="208" name="Google Shape;208;p33"/>
          <p:cNvSpPr txBox="1"/>
          <p:nvPr/>
        </p:nvSpPr>
        <p:spPr>
          <a:xfrm>
            <a:off x="4451525" y="915375"/>
            <a:ext cx="4632600" cy="4119300"/>
          </a:xfrm>
          <a:prstGeom prst="rect">
            <a:avLst/>
          </a:prstGeom>
          <a:noFill/>
          <a:ln>
            <a:noFill/>
          </a:ln>
        </p:spPr>
        <p:txBody>
          <a:bodyPr anchorCtr="0" anchor="t" bIns="91425" lIns="91425" spcFirstLastPara="1" rIns="91425" wrap="square" tIns="91425">
            <a:noAutofit/>
          </a:bodyPr>
          <a:lstStyle/>
          <a:p>
            <a:pPr indent="0" lvl="0" marL="0" rtl="0" algn="l">
              <a:spcBef>
                <a:spcPts val="640"/>
              </a:spcBef>
              <a:spcAft>
                <a:spcPts val="0"/>
              </a:spcAft>
              <a:buNone/>
            </a:pPr>
            <a:r>
              <a:rPr b="1" lang="en">
                <a:solidFill>
                  <a:schemeClr val="dk1"/>
                </a:solidFill>
              </a:rPr>
              <a:t>Main Goals in 404:</a:t>
            </a:r>
            <a:endParaRPr b="1">
              <a:solidFill>
                <a:schemeClr val="dk1"/>
              </a:solidFill>
            </a:endParaRPr>
          </a:p>
          <a:p>
            <a:pPr indent="-311150" lvl="0" marL="457200" rtl="0" algn="l">
              <a:spcBef>
                <a:spcPts val="640"/>
              </a:spcBef>
              <a:spcAft>
                <a:spcPts val="0"/>
              </a:spcAft>
              <a:buClr>
                <a:schemeClr val="dk1"/>
              </a:buClr>
              <a:buSzPts val="1300"/>
              <a:buChar char="●"/>
            </a:pPr>
            <a:r>
              <a:rPr b="1" lang="en" sz="1300">
                <a:solidFill>
                  <a:schemeClr val="dk1"/>
                </a:solidFill>
              </a:rPr>
              <a:t>Final PCB design for all 3 Phases on ONE board</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Voltage step</a:t>
            </a:r>
            <a:r>
              <a:rPr lang="en" sz="1300">
                <a:solidFill>
                  <a:schemeClr val="dk1"/>
                </a:solidFill>
              </a:rPr>
              <a:t>-downs handled by Power Subsystem or on board</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TI DRV8161 Evaluation Board (example):</a:t>
            </a:r>
            <a:endParaRPr sz="1300">
              <a:solidFill>
                <a:schemeClr val="dk1"/>
              </a:solidFill>
            </a:endParaRPr>
          </a:p>
          <a:p>
            <a:pPr indent="0" lvl="0" marL="0" rtl="0" algn="l">
              <a:spcBef>
                <a:spcPts val="640"/>
              </a:spcBef>
              <a:spcAft>
                <a:spcPts val="0"/>
              </a:spcAft>
              <a:buNone/>
            </a:pPr>
            <a:r>
              <a:t/>
            </a:r>
            <a:endParaRPr sz="1300">
              <a:solidFill>
                <a:schemeClr val="dk1"/>
              </a:solidFill>
            </a:endParaRPr>
          </a:p>
          <a:p>
            <a:pPr indent="0" lvl="0" marL="0" rtl="0" algn="l">
              <a:spcBef>
                <a:spcPts val="640"/>
              </a:spcBef>
              <a:spcAft>
                <a:spcPts val="0"/>
              </a:spcAft>
              <a:buNone/>
            </a:pPr>
            <a:r>
              <a:t/>
            </a:r>
            <a:endParaRPr sz="1300">
              <a:solidFill>
                <a:schemeClr val="dk1"/>
              </a:solidFill>
            </a:endParaRPr>
          </a:p>
          <a:p>
            <a:pPr indent="0" lvl="0" marL="0" rtl="0" algn="l">
              <a:spcBef>
                <a:spcPts val="640"/>
              </a:spcBef>
              <a:spcAft>
                <a:spcPts val="0"/>
              </a:spcAft>
              <a:buNone/>
            </a:pPr>
            <a:r>
              <a:t/>
            </a:r>
            <a:endParaRPr sz="1300">
              <a:solidFill>
                <a:schemeClr val="dk1"/>
              </a:solidFill>
            </a:endParaRPr>
          </a:p>
          <a:p>
            <a:pPr indent="0" lvl="0" marL="0" rtl="0" algn="l">
              <a:spcBef>
                <a:spcPts val="640"/>
              </a:spcBef>
              <a:spcAft>
                <a:spcPts val="0"/>
              </a:spcAft>
              <a:buNone/>
            </a:pPr>
            <a:r>
              <a:t/>
            </a:r>
            <a:endParaRPr sz="1300">
              <a:solidFill>
                <a:schemeClr val="dk1"/>
              </a:solidFill>
            </a:endParaRPr>
          </a:p>
          <a:p>
            <a:pPr indent="0" lvl="0" marL="0" rtl="0" algn="l">
              <a:spcBef>
                <a:spcPts val="640"/>
              </a:spcBef>
              <a:spcAft>
                <a:spcPts val="0"/>
              </a:spcAft>
              <a:buNone/>
            </a:pPr>
            <a:r>
              <a:t/>
            </a:r>
            <a:endParaRPr sz="1300">
              <a:solidFill>
                <a:schemeClr val="dk1"/>
              </a:solidFill>
            </a:endParaRPr>
          </a:p>
          <a:p>
            <a:pPr indent="0" lvl="0" marL="0" rtl="0" algn="l">
              <a:spcBef>
                <a:spcPts val="640"/>
              </a:spcBef>
              <a:spcAft>
                <a:spcPts val="0"/>
              </a:spcAft>
              <a:buNone/>
            </a:pPr>
            <a:r>
              <a:t/>
            </a:r>
            <a:endParaRPr sz="1300">
              <a:solidFill>
                <a:schemeClr val="dk1"/>
              </a:solidFill>
            </a:endParaRPr>
          </a:p>
          <a:p>
            <a:pPr indent="-311150" lvl="1" marL="914400" rtl="0" algn="l">
              <a:spcBef>
                <a:spcPts val="640"/>
              </a:spcBef>
              <a:spcAft>
                <a:spcPts val="0"/>
              </a:spcAft>
              <a:buClr>
                <a:schemeClr val="dk1"/>
              </a:buClr>
              <a:buSzPts val="1300"/>
              <a:buChar char="○"/>
            </a:pPr>
            <a:r>
              <a:rPr lang="en" sz="1300">
                <a:solidFill>
                  <a:schemeClr val="dk1"/>
                </a:solidFill>
              </a:rPr>
              <a:t>This board will be able to take input signals from C2000 MCU and generate PWM Phase Signals as needed.</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Ultimately</a:t>
            </a:r>
            <a:r>
              <a:rPr lang="en" sz="1300">
                <a:solidFill>
                  <a:schemeClr val="dk1"/>
                </a:solidFill>
              </a:rPr>
              <a:t>, given an input on the mobile app, spin a motor as needed for each motor from a signal generated by the MCU.</a:t>
            </a:r>
            <a:endParaRPr sz="1300">
              <a:solidFill>
                <a:schemeClr val="dk1"/>
              </a:solidFill>
            </a:endParaRPr>
          </a:p>
        </p:txBody>
      </p:sp>
      <p:pic>
        <p:nvPicPr>
          <p:cNvPr id="209" name="Google Shape;209;p33"/>
          <p:cNvPicPr preferRelativeResize="0"/>
          <p:nvPr/>
        </p:nvPicPr>
        <p:blipFill>
          <a:blip r:embed="rId3">
            <a:alphaModFix/>
          </a:blip>
          <a:stretch>
            <a:fillRect/>
          </a:stretch>
        </p:blipFill>
        <p:spPr>
          <a:xfrm>
            <a:off x="5576825" y="2119038"/>
            <a:ext cx="2258301" cy="1711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457200" y="841383"/>
            <a:ext cx="8229600" cy="602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
              <a:t>Engineering Design Accomplishments</a:t>
            </a:r>
            <a:endParaRPr/>
          </a:p>
          <a:p>
            <a:pPr indent="0" lvl="0" marL="0" rtl="0" algn="ctr">
              <a:spcBef>
                <a:spcPts val="0"/>
              </a:spcBef>
              <a:spcAft>
                <a:spcPts val="0"/>
              </a:spcAft>
              <a:buNone/>
            </a:pPr>
            <a:r>
              <a:t/>
            </a:r>
            <a:endParaRPr/>
          </a:p>
        </p:txBody>
      </p:sp>
      <p:sp>
        <p:nvSpPr>
          <p:cNvPr id="215" name="Google Shape;215;p34"/>
          <p:cNvSpPr txBox="1"/>
          <p:nvPr/>
        </p:nvSpPr>
        <p:spPr>
          <a:xfrm>
            <a:off x="2209800" y="10"/>
            <a:ext cx="6629400" cy="785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900">
                <a:solidFill>
                  <a:srgbClr val="000000"/>
                </a:solidFill>
                <a:latin typeface="Calibri"/>
                <a:ea typeface="Calibri"/>
                <a:cs typeface="Calibri"/>
                <a:sym typeface="Calibri"/>
              </a:rPr>
              <a:t>MCU/Processing</a:t>
            </a:r>
            <a:r>
              <a:rPr b="0" i="0" lang="en" sz="2900" u="none" cap="none" strike="noStrike">
                <a:solidFill>
                  <a:srgbClr val="000000"/>
                </a:solidFill>
                <a:latin typeface="Calibri"/>
                <a:ea typeface="Calibri"/>
                <a:cs typeface="Calibri"/>
                <a:sym typeface="Calibri"/>
              </a:rPr>
              <a:t> </a:t>
            </a:r>
            <a:endParaRPr sz="2900"/>
          </a:p>
          <a:p>
            <a:pPr indent="0" lvl="0" marL="0" marR="0" rtl="0" algn="r">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 				</a:t>
            </a:r>
            <a:r>
              <a:rPr lang="en" sz="1600">
                <a:solidFill>
                  <a:srgbClr val="000000"/>
                </a:solidFill>
                <a:latin typeface="Calibri"/>
                <a:ea typeface="Calibri"/>
                <a:cs typeface="Calibri"/>
                <a:sym typeface="Calibri"/>
              </a:rPr>
              <a:t>Adrian Guzman</a:t>
            </a:r>
            <a:endParaRPr sz="1600"/>
          </a:p>
        </p:txBody>
      </p:sp>
      <p:pic>
        <p:nvPicPr>
          <p:cNvPr id="216" name="Google Shape;216;p34"/>
          <p:cNvPicPr preferRelativeResize="0"/>
          <p:nvPr/>
        </p:nvPicPr>
        <p:blipFill>
          <a:blip r:embed="rId3">
            <a:alphaModFix/>
          </a:blip>
          <a:stretch>
            <a:fillRect/>
          </a:stretch>
        </p:blipFill>
        <p:spPr>
          <a:xfrm>
            <a:off x="7211088" y="1382993"/>
            <a:ext cx="1842775" cy="1328582"/>
          </a:xfrm>
          <a:prstGeom prst="rect">
            <a:avLst/>
          </a:prstGeom>
          <a:noFill/>
          <a:ln>
            <a:noFill/>
          </a:ln>
          <a:effectLst>
            <a:outerShdw blurRad="57150" rotWithShape="0" algn="bl" dir="5400000" dist="19050">
              <a:srgbClr val="000000">
                <a:alpha val="50000"/>
              </a:srgbClr>
            </a:outerShdw>
          </a:effectLst>
        </p:spPr>
      </p:pic>
      <p:sp>
        <p:nvSpPr>
          <p:cNvPr id="217" name="Google Shape;217;p34"/>
          <p:cNvSpPr txBox="1"/>
          <p:nvPr/>
        </p:nvSpPr>
        <p:spPr>
          <a:xfrm>
            <a:off x="203600" y="1238125"/>
            <a:ext cx="5142000" cy="2377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a:solidFill>
                  <a:schemeClr val="dk1"/>
                </a:solidFill>
              </a:rPr>
              <a:t>Evaluation Board</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connected to evaluation board &amp; flashed MCU</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software development </a:t>
            </a:r>
            <a:r>
              <a:rPr lang="en">
                <a:solidFill>
                  <a:schemeClr val="dk1"/>
                </a:solidFill>
              </a:rPr>
              <a:t>to understand communication between CCS and MCU</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LED blink program (control GPIO pins)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program to spin Servo motor</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program to rotate 4 phase stepper motor with external motor driver (from stem kit)</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PCB</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schematic &amp; layout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solder learning on </a:t>
            </a:r>
            <a:r>
              <a:rPr lang="en">
                <a:solidFill>
                  <a:schemeClr val="dk1"/>
                </a:solidFill>
              </a:rPr>
              <a:t>practice</a:t>
            </a:r>
            <a:r>
              <a:rPr lang="en">
                <a:solidFill>
                  <a:schemeClr val="dk1"/>
                </a:solidFill>
              </a:rPr>
              <a:t> board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ordered and finished assembly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debugged PCB board</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verified headers get correct signals </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ensure no voltage drop off (3.3V)</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attempting to connect to XDS debug probe to flash my own MCU on PCB</a:t>
            </a:r>
            <a:endParaRPr>
              <a:solidFill>
                <a:schemeClr val="dk1"/>
              </a:solidFill>
            </a:endParaRPr>
          </a:p>
        </p:txBody>
      </p:sp>
      <p:pic>
        <p:nvPicPr>
          <p:cNvPr id="218" name="Google Shape;218;p34"/>
          <p:cNvPicPr preferRelativeResize="0"/>
          <p:nvPr/>
        </p:nvPicPr>
        <p:blipFill>
          <a:blip r:embed="rId4">
            <a:alphaModFix/>
          </a:blip>
          <a:stretch>
            <a:fillRect/>
          </a:stretch>
        </p:blipFill>
        <p:spPr>
          <a:xfrm>
            <a:off x="5345612" y="1282725"/>
            <a:ext cx="1752675" cy="1596675"/>
          </a:xfrm>
          <a:prstGeom prst="rect">
            <a:avLst/>
          </a:prstGeom>
          <a:noFill/>
          <a:ln>
            <a:noFill/>
          </a:ln>
          <a:effectLst>
            <a:outerShdw blurRad="57150" rotWithShape="0" algn="bl" dir="5400000" dist="19050">
              <a:srgbClr val="000000">
                <a:alpha val="50000"/>
              </a:srgbClr>
            </a:outerShdw>
          </a:effectLst>
        </p:spPr>
      </p:pic>
      <p:grpSp>
        <p:nvGrpSpPr>
          <p:cNvPr id="219" name="Google Shape;219;p34"/>
          <p:cNvGrpSpPr/>
          <p:nvPr/>
        </p:nvGrpSpPr>
        <p:grpSpPr>
          <a:xfrm>
            <a:off x="5240950" y="3615626"/>
            <a:ext cx="1962000" cy="1218924"/>
            <a:chOff x="5240950" y="3445876"/>
            <a:chExt cx="1962000" cy="1218924"/>
          </a:xfrm>
        </p:grpSpPr>
        <p:pic>
          <p:nvPicPr>
            <p:cNvPr id="220" name="Google Shape;220;p34"/>
            <p:cNvPicPr preferRelativeResize="0"/>
            <p:nvPr/>
          </p:nvPicPr>
          <p:blipFill>
            <a:blip r:embed="rId5">
              <a:alphaModFix/>
            </a:blip>
            <a:stretch>
              <a:fillRect/>
            </a:stretch>
          </p:blipFill>
          <p:spPr>
            <a:xfrm>
              <a:off x="5380126" y="3445876"/>
              <a:ext cx="1683650" cy="939625"/>
            </a:xfrm>
            <a:prstGeom prst="rect">
              <a:avLst/>
            </a:prstGeom>
            <a:noFill/>
            <a:ln>
              <a:noFill/>
            </a:ln>
            <a:effectLst>
              <a:outerShdw blurRad="57150" rotWithShape="0" algn="bl" dir="5400000" dist="19050">
                <a:srgbClr val="000000">
                  <a:alpha val="50000"/>
                </a:srgbClr>
              </a:outerShdw>
            </a:effectLst>
          </p:spPr>
        </p:pic>
        <p:sp>
          <p:nvSpPr>
            <p:cNvPr id="221" name="Google Shape;221;p34"/>
            <p:cNvSpPr txBox="1"/>
            <p:nvPr/>
          </p:nvSpPr>
          <p:spPr>
            <a:xfrm>
              <a:off x="5240950" y="4385500"/>
              <a:ext cx="1962000" cy="2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4 phase Stepper Motor Movement on eval board</a:t>
              </a:r>
              <a:endParaRPr b="1" sz="900">
                <a:solidFill>
                  <a:schemeClr val="dk1"/>
                </a:solidFill>
              </a:endParaRPr>
            </a:p>
          </p:txBody>
        </p:sp>
      </p:grpSp>
      <p:grpSp>
        <p:nvGrpSpPr>
          <p:cNvPr id="222" name="Google Shape;222;p34"/>
          <p:cNvGrpSpPr/>
          <p:nvPr/>
        </p:nvGrpSpPr>
        <p:grpSpPr>
          <a:xfrm>
            <a:off x="7341675" y="3507175"/>
            <a:ext cx="1581600" cy="1435825"/>
            <a:chOff x="7402963" y="3337425"/>
            <a:chExt cx="1581600" cy="1435825"/>
          </a:xfrm>
        </p:grpSpPr>
        <p:pic>
          <p:nvPicPr>
            <p:cNvPr id="223" name="Google Shape;223;p34"/>
            <p:cNvPicPr preferRelativeResize="0"/>
            <p:nvPr/>
          </p:nvPicPr>
          <p:blipFill>
            <a:blip r:embed="rId6">
              <a:alphaModFix/>
            </a:blip>
            <a:stretch>
              <a:fillRect/>
            </a:stretch>
          </p:blipFill>
          <p:spPr>
            <a:xfrm>
              <a:off x="7664137" y="3337425"/>
              <a:ext cx="936650" cy="1156525"/>
            </a:xfrm>
            <a:prstGeom prst="rect">
              <a:avLst/>
            </a:prstGeom>
            <a:noFill/>
            <a:ln>
              <a:noFill/>
            </a:ln>
            <a:effectLst>
              <a:outerShdw blurRad="57150" rotWithShape="0" algn="bl" dir="5400000" dist="19050">
                <a:srgbClr val="000000">
                  <a:alpha val="50000"/>
                </a:srgbClr>
              </a:outerShdw>
            </a:effectLst>
          </p:spPr>
        </p:pic>
        <p:sp>
          <p:nvSpPr>
            <p:cNvPr id="224" name="Google Shape;224;p34"/>
            <p:cNvSpPr txBox="1"/>
            <p:nvPr/>
          </p:nvSpPr>
          <p:spPr>
            <a:xfrm>
              <a:off x="7402963" y="4493950"/>
              <a:ext cx="1581600" cy="2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LED blinking on eval board</a:t>
              </a:r>
              <a:endParaRPr b="1" sz="900">
                <a:solidFill>
                  <a:schemeClr val="dk1"/>
                </a:solidFill>
              </a:endParaRPr>
            </a:p>
          </p:txBody>
        </p:sp>
      </p:grpSp>
      <p:sp>
        <p:nvSpPr>
          <p:cNvPr id="225" name="Google Shape;225;p34"/>
          <p:cNvSpPr txBox="1"/>
          <p:nvPr/>
        </p:nvSpPr>
        <p:spPr>
          <a:xfrm>
            <a:off x="5442713" y="2879400"/>
            <a:ext cx="1581600" cy="2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EVM software </a:t>
            </a:r>
            <a:endParaRPr b="1" sz="900">
              <a:solidFill>
                <a:schemeClr val="dk1"/>
              </a:solidFill>
            </a:endParaRPr>
          </a:p>
        </p:txBody>
      </p:sp>
      <p:sp>
        <p:nvSpPr>
          <p:cNvPr id="226" name="Google Shape;226;p34"/>
          <p:cNvSpPr txBox="1"/>
          <p:nvPr/>
        </p:nvSpPr>
        <p:spPr>
          <a:xfrm>
            <a:off x="7151488" y="2711575"/>
            <a:ext cx="1962000" cy="27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Finished assembly of PCB</a:t>
            </a:r>
            <a:endParaRPr b="1" sz="900">
              <a:solidFill>
                <a:schemeClr val="dk1"/>
              </a:solidFill>
            </a:endParaRPr>
          </a:p>
        </p:txBody>
      </p:sp>
      <p:sp>
        <p:nvSpPr>
          <p:cNvPr id="227" name="Google Shape;227;p34"/>
          <p:cNvSpPr/>
          <p:nvPr/>
        </p:nvSpPr>
        <p:spPr>
          <a:xfrm rot="5396224">
            <a:off x="5303189" y="3191189"/>
            <a:ext cx="546300" cy="143400"/>
          </a:xfrm>
          <a:prstGeom prst="rightArrow">
            <a:avLst>
              <a:gd fmla="val 50000" name="adj1"/>
              <a:gd fmla="val 50000" name="adj2"/>
            </a:avLst>
          </a:prstGeom>
          <a:solidFill>
            <a:srgbClr val="E81313"/>
          </a:solidFill>
          <a:ln cap="flat" cmpd="sng" w="952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34"/>
          <p:cNvSpPr/>
          <p:nvPr/>
        </p:nvSpPr>
        <p:spPr>
          <a:xfrm rot="2695995">
            <a:off x="7092360" y="3122704"/>
            <a:ext cx="546240" cy="143401"/>
          </a:xfrm>
          <a:prstGeom prst="rightArrow">
            <a:avLst>
              <a:gd fmla="val 50000" name="adj1"/>
              <a:gd fmla="val 50000" name="adj2"/>
            </a:avLst>
          </a:prstGeom>
          <a:solidFill>
            <a:srgbClr val="E81313"/>
          </a:solidFill>
          <a:ln cap="flat" cmpd="sng" w="952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Challenges</a:t>
            </a:r>
            <a:endParaRPr/>
          </a:p>
        </p:txBody>
      </p:sp>
      <p:sp>
        <p:nvSpPr>
          <p:cNvPr id="234" name="Google Shape;234;p35"/>
          <p:cNvSpPr txBox="1"/>
          <p:nvPr/>
        </p:nvSpPr>
        <p:spPr>
          <a:xfrm>
            <a:off x="2209800" y="9435"/>
            <a:ext cx="6629400" cy="785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rgbClr val="000000"/>
              </a:buClr>
              <a:buSzPts val="3600"/>
              <a:buFont typeface="Arial"/>
              <a:buNone/>
            </a:pPr>
            <a:r>
              <a:rPr lang="en" sz="2900">
                <a:solidFill>
                  <a:srgbClr val="000000"/>
                </a:solidFill>
                <a:latin typeface="Calibri"/>
                <a:ea typeface="Calibri"/>
                <a:cs typeface="Calibri"/>
                <a:sym typeface="Calibri"/>
              </a:rPr>
              <a:t>MCU/Processing</a:t>
            </a:r>
            <a:r>
              <a:rPr b="0" i="0" lang="en" sz="2900" u="none" cap="none" strike="noStrike">
                <a:solidFill>
                  <a:srgbClr val="000000"/>
                </a:solidFill>
                <a:latin typeface="Calibri"/>
                <a:ea typeface="Calibri"/>
                <a:cs typeface="Calibri"/>
                <a:sym typeface="Calibri"/>
              </a:rPr>
              <a:t> </a:t>
            </a:r>
            <a:endParaRPr sz="2900"/>
          </a:p>
          <a:p>
            <a:pPr indent="0" lvl="0" marL="0" marR="0" rtl="0" algn="r">
              <a:spcBef>
                <a:spcPts val="0"/>
              </a:spcBef>
              <a:spcAft>
                <a:spcPts val="0"/>
              </a:spcAft>
              <a:buClr>
                <a:srgbClr val="000000"/>
              </a:buClr>
              <a:buSzPts val="1600"/>
              <a:buFont typeface="Arial"/>
              <a:buNone/>
            </a:pPr>
            <a:r>
              <a:rPr b="0" i="0" lang="en" sz="1600" u="none" cap="none" strike="noStrike">
                <a:solidFill>
                  <a:srgbClr val="000000"/>
                </a:solidFill>
                <a:latin typeface="Calibri"/>
                <a:ea typeface="Calibri"/>
                <a:cs typeface="Calibri"/>
                <a:sym typeface="Calibri"/>
              </a:rPr>
              <a:t> 				</a:t>
            </a:r>
            <a:r>
              <a:rPr lang="en" sz="1600">
                <a:solidFill>
                  <a:srgbClr val="000000"/>
                </a:solidFill>
                <a:latin typeface="Calibri"/>
                <a:ea typeface="Calibri"/>
                <a:cs typeface="Calibri"/>
                <a:sym typeface="Calibri"/>
              </a:rPr>
              <a:t>Adrian Guzman</a:t>
            </a:r>
            <a:endParaRPr sz="1600"/>
          </a:p>
        </p:txBody>
      </p:sp>
      <p:sp>
        <p:nvSpPr>
          <p:cNvPr id="235" name="Google Shape;235;p35"/>
          <p:cNvSpPr txBox="1"/>
          <p:nvPr/>
        </p:nvSpPr>
        <p:spPr>
          <a:xfrm>
            <a:off x="196375" y="1550550"/>
            <a:ext cx="5197800" cy="2933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XDS110 debug probe not connecting to MCU on PCB</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error messages (Error -2131 &amp; -267)</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resolved error -267 (needs constant 3.3v)</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voltage drop off within PCB when not enough amperage on power supply</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discussed with Dr. Lusher, need to set supply to 500mA and MCU will pull necessary current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error in schematic, reset button is shorting to GND, need to exacto knife pin-1 &amp; pin-3 trace on PCB </a:t>
            </a:r>
            <a:endParaRPr sz="1500">
              <a:solidFill>
                <a:schemeClr val="dk1"/>
              </a:solidFill>
            </a:endParaRPr>
          </a:p>
        </p:txBody>
      </p:sp>
      <p:grpSp>
        <p:nvGrpSpPr>
          <p:cNvPr id="236" name="Google Shape;236;p35"/>
          <p:cNvGrpSpPr/>
          <p:nvPr/>
        </p:nvGrpSpPr>
        <p:grpSpPr>
          <a:xfrm>
            <a:off x="5394225" y="1550550"/>
            <a:ext cx="3404100" cy="1128775"/>
            <a:chOff x="5557725" y="1398100"/>
            <a:chExt cx="3404100" cy="1128775"/>
          </a:xfrm>
        </p:grpSpPr>
        <p:pic>
          <p:nvPicPr>
            <p:cNvPr id="237" name="Google Shape;237;p35"/>
            <p:cNvPicPr preferRelativeResize="0"/>
            <p:nvPr/>
          </p:nvPicPr>
          <p:blipFill>
            <a:blip r:embed="rId3">
              <a:alphaModFix/>
            </a:blip>
            <a:stretch>
              <a:fillRect/>
            </a:stretch>
          </p:blipFill>
          <p:spPr>
            <a:xfrm>
              <a:off x="7323575" y="1398100"/>
              <a:ext cx="1638250" cy="821138"/>
            </a:xfrm>
            <a:prstGeom prst="rect">
              <a:avLst/>
            </a:prstGeom>
            <a:noFill/>
            <a:ln>
              <a:noFill/>
            </a:ln>
            <a:effectLst>
              <a:outerShdw blurRad="57150" rotWithShape="0" algn="bl" dir="5400000" dist="19050">
                <a:srgbClr val="000000">
                  <a:alpha val="50000"/>
                </a:srgbClr>
              </a:outerShdw>
            </a:effectLst>
          </p:spPr>
        </p:pic>
        <p:pic>
          <p:nvPicPr>
            <p:cNvPr id="238" name="Google Shape;238;p35"/>
            <p:cNvPicPr preferRelativeResize="0"/>
            <p:nvPr/>
          </p:nvPicPr>
          <p:blipFill>
            <a:blip r:embed="rId4">
              <a:alphaModFix/>
            </a:blip>
            <a:stretch>
              <a:fillRect/>
            </a:stretch>
          </p:blipFill>
          <p:spPr>
            <a:xfrm>
              <a:off x="5557725" y="1401450"/>
              <a:ext cx="1638263" cy="814450"/>
            </a:xfrm>
            <a:prstGeom prst="rect">
              <a:avLst/>
            </a:prstGeom>
            <a:noFill/>
            <a:ln>
              <a:noFill/>
            </a:ln>
            <a:effectLst>
              <a:outerShdw blurRad="57150" rotWithShape="0" algn="bl" dir="5400000" dist="19050">
                <a:srgbClr val="000000">
                  <a:alpha val="50000"/>
                </a:srgbClr>
              </a:outerShdw>
            </a:effectLst>
          </p:spPr>
        </p:pic>
        <p:sp>
          <p:nvSpPr>
            <p:cNvPr id="239" name="Google Shape;239;p35"/>
            <p:cNvSpPr txBox="1"/>
            <p:nvPr/>
          </p:nvSpPr>
          <p:spPr>
            <a:xfrm>
              <a:off x="5912600" y="2227775"/>
              <a:ext cx="26775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Debug Probe Error Messages</a:t>
              </a:r>
              <a:endParaRPr b="1" sz="900">
                <a:solidFill>
                  <a:schemeClr val="dk1"/>
                </a:solidFill>
              </a:endParaRPr>
            </a:p>
          </p:txBody>
        </p:sp>
      </p:grpSp>
      <p:grpSp>
        <p:nvGrpSpPr>
          <p:cNvPr id="240" name="Google Shape;240;p35"/>
          <p:cNvGrpSpPr/>
          <p:nvPr/>
        </p:nvGrpSpPr>
        <p:grpSpPr>
          <a:xfrm>
            <a:off x="6196652" y="2715084"/>
            <a:ext cx="1799245" cy="1260608"/>
            <a:chOff x="6491831" y="3262675"/>
            <a:chExt cx="2006742" cy="1421525"/>
          </a:xfrm>
        </p:grpSpPr>
        <p:pic>
          <p:nvPicPr>
            <p:cNvPr id="241" name="Google Shape;241;p35"/>
            <p:cNvPicPr preferRelativeResize="0"/>
            <p:nvPr/>
          </p:nvPicPr>
          <p:blipFill>
            <a:blip r:embed="rId5">
              <a:alphaModFix/>
            </a:blip>
            <a:stretch>
              <a:fillRect/>
            </a:stretch>
          </p:blipFill>
          <p:spPr>
            <a:xfrm>
              <a:off x="6491831" y="3262675"/>
              <a:ext cx="2006742" cy="1128775"/>
            </a:xfrm>
            <a:prstGeom prst="rect">
              <a:avLst/>
            </a:prstGeom>
            <a:noFill/>
            <a:ln>
              <a:noFill/>
            </a:ln>
            <a:effectLst>
              <a:outerShdw blurRad="57150" rotWithShape="0" algn="bl" dir="5400000" dist="19050">
                <a:srgbClr val="000000">
                  <a:alpha val="50000"/>
                </a:srgbClr>
              </a:outerShdw>
            </a:effectLst>
          </p:spPr>
        </p:pic>
        <p:sp>
          <p:nvSpPr>
            <p:cNvPr id="242" name="Google Shape;242;p35"/>
            <p:cNvSpPr txBox="1"/>
            <p:nvPr/>
          </p:nvSpPr>
          <p:spPr>
            <a:xfrm>
              <a:off x="6751200" y="4437600"/>
              <a:ext cx="14880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XDS110 Debug Probe </a:t>
              </a:r>
              <a:r>
                <a:rPr lang="en" sz="900">
                  <a:solidFill>
                    <a:schemeClr val="dk1"/>
                  </a:solidFill>
                </a:rPr>
                <a:t>(interface between MCU and computer)</a:t>
              </a:r>
              <a:endParaRPr sz="900">
                <a:solidFill>
                  <a:schemeClr val="dk1"/>
                </a:solidFill>
              </a:endParaRPr>
            </a:p>
          </p:txBody>
        </p:sp>
      </p:grpSp>
      <p:grpSp>
        <p:nvGrpSpPr>
          <p:cNvPr id="243" name="Google Shape;243;p35"/>
          <p:cNvGrpSpPr/>
          <p:nvPr/>
        </p:nvGrpSpPr>
        <p:grpSpPr>
          <a:xfrm>
            <a:off x="1729725" y="3845596"/>
            <a:ext cx="1641851" cy="1191389"/>
            <a:chOff x="5075513" y="3214975"/>
            <a:chExt cx="1716699" cy="1252775"/>
          </a:xfrm>
        </p:grpSpPr>
        <p:pic>
          <p:nvPicPr>
            <p:cNvPr id="244" name="Google Shape;244;p35"/>
            <p:cNvPicPr preferRelativeResize="0"/>
            <p:nvPr/>
          </p:nvPicPr>
          <p:blipFill>
            <a:blip r:embed="rId6">
              <a:alphaModFix/>
            </a:blip>
            <a:stretch>
              <a:fillRect/>
            </a:stretch>
          </p:blipFill>
          <p:spPr>
            <a:xfrm>
              <a:off x="5075513" y="3214975"/>
              <a:ext cx="1716699" cy="958250"/>
            </a:xfrm>
            <a:prstGeom prst="rect">
              <a:avLst/>
            </a:prstGeom>
            <a:noFill/>
            <a:ln>
              <a:noFill/>
            </a:ln>
            <a:effectLst>
              <a:outerShdw blurRad="57150" rotWithShape="0" algn="bl" dir="5400000" dist="19050">
                <a:srgbClr val="000000">
                  <a:alpha val="50000"/>
                </a:srgbClr>
              </a:outerShdw>
            </a:effectLst>
          </p:spPr>
        </p:pic>
        <p:sp>
          <p:nvSpPr>
            <p:cNvPr id="245" name="Google Shape;245;p35"/>
            <p:cNvSpPr txBox="1"/>
            <p:nvPr/>
          </p:nvSpPr>
          <p:spPr>
            <a:xfrm>
              <a:off x="5189875" y="4221150"/>
              <a:ext cx="14880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Reset Button Short</a:t>
              </a:r>
              <a:endParaRPr b="1" sz="900">
                <a:solidFill>
                  <a:schemeClr val="dk1"/>
                </a:solidFill>
              </a:endParaRPr>
            </a:p>
          </p:txBody>
        </p:sp>
      </p:grpSp>
      <p:pic>
        <p:nvPicPr>
          <p:cNvPr id="246" name="Google Shape;246;p35"/>
          <p:cNvPicPr preferRelativeResize="0"/>
          <p:nvPr/>
        </p:nvPicPr>
        <p:blipFill>
          <a:blip r:embed="rId7">
            <a:alphaModFix/>
          </a:blip>
          <a:stretch>
            <a:fillRect/>
          </a:stretch>
        </p:blipFill>
        <p:spPr>
          <a:xfrm>
            <a:off x="6579515" y="4483650"/>
            <a:ext cx="2293735" cy="553325"/>
          </a:xfrm>
          <a:prstGeom prst="rect">
            <a:avLst/>
          </a:prstGeom>
          <a:noFill/>
          <a:ln>
            <a:noFill/>
          </a:ln>
          <a:effectLst>
            <a:outerShdw blurRad="57150" rotWithShape="0" algn="bl" dir="5400000" dist="19050">
              <a:srgbClr val="000000">
                <a:alpha val="50000"/>
              </a:srgbClr>
            </a:outerShdw>
          </a:effectLst>
        </p:spPr>
      </p:pic>
      <p:sp>
        <p:nvSpPr>
          <p:cNvPr id="247" name="Google Shape;247;p35"/>
          <p:cNvSpPr txBox="1"/>
          <p:nvPr/>
        </p:nvSpPr>
        <p:spPr>
          <a:xfrm>
            <a:off x="4572000" y="4483650"/>
            <a:ext cx="1488000" cy="2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How probe should work (</a:t>
            </a:r>
            <a:r>
              <a:rPr lang="en" sz="900">
                <a:solidFill>
                  <a:schemeClr val="dk1"/>
                </a:solidFill>
              </a:rPr>
              <a:t>results from eval board connection)</a:t>
            </a:r>
            <a:endParaRPr sz="900">
              <a:solidFill>
                <a:schemeClr val="dk1"/>
              </a:solidFill>
            </a:endParaRPr>
          </a:p>
        </p:txBody>
      </p:sp>
      <p:cxnSp>
        <p:nvCxnSpPr>
          <p:cNvPr id="248" name="Google Shape;248;p35"/>
          <p:cNvCxnSpPr/>
          <p:nvPr/>
        </p:nvCxnSpPr>
        <p:spPr>
          <a:xfrm flipH="1" rot="10800000">
            <a:off x="6060000" y="4725150"/>
            <a:ext cx="404400" cy="5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